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notesSlides/notesSlide18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docProps/custom.xml" ContentType="application/vnd.openxmlformats-officedocument.custom-properties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bin" ContentType="application/vnd.ms-office.legacyDiagramText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notesSlides/notesSlide13.xml" ContentType="application/vnd.openxmlformats-officedocument.presentationml.notesSlide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6.xml" ContentType="application/vnd.openxmlformats-officedocument.presentationml.notesSlide+xml"/>
  <Override PartName="/ppt/legacyDocTextInfo.bin" ContentType="application/vnd.ms-office.legacyDocTextInfo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6" r:id="rId1"/>
  </p:sldMasterIdLst>
  <p:notesMasterIdLst>
    <p:notesMasterId r:id="rId38"/>
  </p:notesMasterIdLst>
  <p:sldIdLst>
    <p:sldId id="256" r:id="rId2"/>
    <p:sldId id="262" r:id="rId3"/>
    <p:sldId id="261" r:id="rId4"/>
    <p:sldId id="289" r:id="rId5"/>
    <p:sldId id="290" r:id="rId6"/>
    <p:sldId id="291" r:id="rId7"/>
    <p:sldId id="292" r:id="rId8"/>
    <p:sldId id="293" r:id="rId9"/>
    <p:sldId id="294" r:id="rId10"/>
    <p:sldId id="295" r:id="rId11"/>
    <p:sldId id="263" r:id="rId12"/>
    <p:sldId id="264" r:id="rId13"/>
    <p:sldId id="265" r:id="rId14"/>
    <p:sldId id="266" r:id="rId15"/>
    <p:sldId id="269" r:id="rId16"/>
    <p:sldId id="270" r:id="rId17"/>
    <p:sldId id="271" r:id="rId18"/>
    <p:sldId id="267" r:id="rId19"/>
    <p:sldId id="268" r:id="rId20"/>
    <p:sldId id="272" r:id="rId21"/>
    <p:sldId id="273" r:id="rId22"/>
    <p:sldId id="276" r:id="rId23"/>
    <p:sldId id="274" r:id="rId24"/>
    <p:sldId id="275" r:id="rId25"/>
    <p:sldId id="277" r:id="rId26"/>
    <p:sldId id="278" r:id="rId27"/>
    <p:sldId id="279" r:id="rId28"/>
    <p:sldId id="280" r:id="rId29"/>
    <p:sldId id="281" r:id="rId30"/>
    <p:sldId id="282" r:id="rId31"/>
    <p:sldId id="283" r:id="rId32"/>
    <p:sldId id="284" r:id="rId33"/>
    <p:sldId id="285" r:id="rId34"/>
    <p:sldId id="286" r:id="rId35"/>
    <p:sldId id="287" r:id="rId36"/>
    <p:sldId id="288" r:id="rId37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00"/>
    <a:srgbClr val="FF0000"/>
    <a:srgbClr val="008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449" autoAdjust="0"/>
    <p:restoredTop sz="94660"/>
  </p:normalViewPr>
  <p:slideViewPr>
    <p:cSldViewPr>
      <p:cViewPr varScale="1">
        <p:scale>
          <a:sx n="73" d="100"/>
          <a:sy n="73" d="100"/>
        </p:scale>
        <p:origin x="-418" y="-6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microsoft.com/office/2006/relationships/legacyDocTextInfo" Target="legacyDocTextInfo.bin"/></Relationships>
</file>

<file path=ppt/drawings/_rels/vmlDrawing1.vml.rels><?xml version="1.0" encoding="UTF-8" standalone="yes"?>
<Relationships xmlns="http://schemas.openxmlformats.org/package/2006/relationships"><Relationship Id="rId3" Type="http://schemas.microsoft.com/office/2006/relationships/legacyDiagramText" Target="legacyDiagramText3.bin"/><Relationship Id="rId2" Type="http://schemas.microsoft.com/office/2006/relationships/legacyDiagramText" Target="legacyDiagramText2.bin"/><Relationship Id="rId1" Type="http://schemas.microsoft.com/office/2006/relationships/legacyDiagramText" Target="legacyDiagramText1.bin"/></Relationships>
</file>

<file path=ppt/drawings/_rels/vmlDrawing2.vml.rels><?xml version="1.0" encoding="UTF-8" standalone="yes"?>
<Relationships xmlns="http://schemas.openxmlformats.org/package/2006/relationships"><Relationship Id="rId3" Type="http://schemas.microsoft.com/office/2006/relationships/legacyDiagramText" Target="legacyDiagramText6.bin"/><Relationship Id="rId2" Type="http://schemas.microsoft.com/office/2006/relationships/legacyDiagramText" Target="legacyDiagramText5.bin"/><Relationship Id="rId1" Type="http://schemas.microsoft.com/office/2006/relationships/legacyDiagramText" Target="legacyDiagramText4.bin"/></Relationships>
</file>

<file path=ppt/drawings/_rels/vmlDrawing3.vml.rels><?xml version="1.0" encoding="UTF-8" standalone="yes"?>
<Relationships xmlns="http://schemas.openxmlformats.org/package/2006/relationships"><Relationship Id="rId3" Type="http://schemas.microsoft.com/office/2006/relationships/legacyDiagramText" Target="legacyDiagramText9.bin"/><Relationship Id="rId2" Type="http://schemas.microsoft.com/office/2006/relationships/legacyDiagramText" Target="legacyDiagramText8.bin"/><Relationship Id="rId1" Type="http://schemas.microsoft.com/office/2006/relationships/legacyDiagramText" Target="legacyDiagramText7.bin"/></Relationships>
</file>

<file path=ppt/drawings/_rels/vmlDrawing4.vml.rels><?xml version="1.0" encoding="UTF-8" standalone="yes"?>
<Relationships xmlns="http://schemas.openxmlformats.org/package/2006/relationships"><Relationship Id="rId3" Type="http://schemas.microsoft.com/office/2006/relationships/legacyDiagramText" Target="legacyDiagramText12.bin"/><Relationship Id="rId2" Type="http://schemas.microsoft.com/office/2006/relationships/legacyDiagramText" Target="legacyDiagramText11.bin"/><Relationship Id="rId1" Type="http://schemas.microsoft.com/office/2006/relationships/legacyDiagramText" Target="legacyDiagramText10.bin"/><Relationship Id="rId4" Type="http://schemas.microsoft.com/office/2006/relationships/legacyDiagramText" Target="legacyDiagramText13.bin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ru-RU"/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ru-RU"/>
          </a:p>
        </p:txBody>
      </p:sp>
      <p:sp>
        <p:nvSpPr>
          <p:cNvPr id="614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614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615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ru-RU"/>
          </a:p>
        </p:txBody>
      </p:sp>
      <p:sp>
        <p:nvSpPr>
          <p:cNvPr id="615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F3350870-66AD-4B8A-B394-0C4518FAEC60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B803B92-62F4-4703-BF2D-D58F0C093405}" type="slidenum">
              <a:rPr lang="ru-RU"/>
              <a:pPr/>
              <a:t>3</a:t>
            </a:fld>
            <a:endParaRPr lang="ru-RU"/>
          </a:p>
        </p:txBody>
      </p:sp>
      <p:sp>
        <p:nvSpPr>
          <p:cNvPr id="1157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57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ru-RU"/>
              <a:t>Для удобства рассмотрения доказательств эволюции необходимо использовать гиперссылки.</a:t>
            </a: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F7ACE3E-DD44-4F71-BA90-613E7359F335}" type="slidenum">
              <a:rPr lang="ru-RU"/>
              <a:pPr/>
              <a:t>22</a:t>
            </a:fld>
            <a:endParaRPr lang="ru-RU"/>
          </a:p>
        </p:txBody>
      </p:sp>
      <p:sp>
        <p:nvSpPr>
          <p:cNvPr id="614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ru-RU"/>
              <a:t>Пример биогеографические доказательств. Сравнение флоры и фауны – ящерицы-игуаны..</a:t>
            </a:r>
          </a:p>
          <a:p>
            <a:endParaRPr lang="ru-RU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DCC8130-1F16-48E5-A432-D89621C14D41}" type="slidenum">
              <a:rPr lang="ru-RU"/>
              <a:pPr/>
              <a:t>24</a:t>
            </a:fld>
            <a:endParaRPr lang="ru-RU"/>
          </a:p>
        </p:txBody>
      </p:sp>
      <p:sp>
        <p:nvSpPr>
          <p:cNvPr id="563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63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ru-RU"/>
              <a:t>Пример биогеографических доказательств. Реликты – гаттерия</a:t>
            </a:r>
          </a:p>
          <a:p>
            <a:endParaRPr lang="ru-RU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35FE72D-0AA9-40C2-A1F6-A49350698761}" type="slidenum">
              <a:rPr lang="ru-RU"/>
              <a:pPr/>
              <a:t>25</a:t>
            </a:fld>
            <a:endParaRPr lang="ru-RU"/>
          </a:p>
        </p:txBody>
      </p:sp>
      <p:sp>
        <p:nvSpPr>
          <p:cNvPr id="634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34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ru-RU"/>
              <a:t>Пример биогеографических доказательств. Реликты – латимерия (целокант).</a:t>
            </a: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42DAE49-4DDB-4600-A1CD-2EA3476755A3}" type="slidenum">
              <a:rPr lang="ru-RU"/>
              <a:pPr/>
              <a:t>26</a:t>
            </a:fld>
            <a:endParaRPr lang="ru-RU"/>
          </a:p>
        </p:txBody>
      </p:sp>
      <p:sp>
        <p:nvSpPr>
          <p:cNvPr id="66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6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ru-RU"/>
              <a:t>Пример биогеографических доказательств. Реликты – гинкго двулопастный.</a:t>
            </a: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44A1E4D-1000-4E56-8313-8C4711FB8877}" type="slidenum">
              <a:rPr lang="ru-RU"/>
              <a:pPr/>
              <a:t>27</a:t>
            </a:fld>
            <a:endParaRPr lang="ru-RU"/>
          </a:p>
        </p:txBody>
      </p:sp>
      <p:sp>
        <p:nvSpPr>
          <p:cNvPr id="696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ru-RU"/>
              <a:t>Морфологические доказательства базируются на основном принципе: глубокое внутреннее сходство организмов показывает родство сравниваемых форм.</a:t>
            </a: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23A8218-8890-4AFD-ADF2-293D37F96C60}" type="slidenum">
              <a:rPr lang="ru-RU"/>
              <a:pPr/>
              <a:t>29</a:t>
            </a:fld>
            <a:endParaRPr lang="ru-RU"/>
          </a:p>
        </p:txBody>
      </p:sp>
      <p:sp>
        <p:nvSpPr>
          <p:cNvPr id="727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27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ru-RU"/>
              <a:t>Пример морфологических доказательств эволюции – конечности млекопитающих</a:t>
            </a:r>
          </a:p>
          <a:p>
            <a:endParaRPr lang="ru-RU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4CEBAAA-0967-4AF2-9414-0F44787ED11D}" type="slidenum">
              <a:rPr lang="ru-RU"/>
              <a:pPr/>
              <a:t>30</a:t>
            </a:fld>
            <a:endParaRPr lang="ru-RU"/>
          </a:p>
        </p:txBody>
      </p:sp>
      <p:sp>
        <p:nvSpPr>
          <p:cNvPr id="798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98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ru-RU"/>
              <a:t>Пример морфологических доказательств эволюции – гомология костей черепа и слуховых косточек.</a:t>
            </a: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AE48FB8-FA42-4980-8958-29CA99FCFCB7}" type="slidenum">
              <a:rPr lang="ru-RU"/>
              <a:pPr/>
              <a:t>33</a:t>
            </a:fld>
            <a:endParaRPr lang="ru-RU"/>
          </a:p>
        </p:txBody>
      </p:sp>
      <p:sp>
        <p:nvSpPr>
          <p:cNvPr id="849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49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ru-RU"/>
              <a:t>Примеры морфологических доказательств эволюции. Рудиментарные органы у человека – аппендикс, третье веко, ушные мышцы, мышцы «волосяного покрова».</a:t>
            </a: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1FF6D01-442F-4155-A9C7-EE4E3F605C93}" type="slidenum">
              <a:rPr lang="ru-RU"/>
              <a:pPr/>
              <a:t>35</a:t>
            </a:fld>
            <a:endParaRPr lang="ru-RU"/>
          </a:p>
        </p:txBody>
      </p:sp>
      <p:sp>
        <p:nvSpPr>
          <p:cNvPr id="870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70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ru-RU"/>
              <a:t>Примеры морфологических доказательств эволюции. Атавизмы у человека – густой волосяной покров на лице и теле, развитие дополнительных пар млечных желез, хвостовой придаток.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3E19E80-D340-4530-834B-9CD6E4E0EAEA}" type="slidenum">
              <a:rPr lang="ru-RU"/>
              <a:pPr/>
              <a:t>6</a:t>
            </a:fld>
            <a:endParaRPr lang="ru-RU"/>
          </a:p>
        </p:txBody>
      </p:sp>
      <p:sp>
        <p:nvSpPr>
          <p:cNvPr id="1013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13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ru-RU"/>
              <a:t>Примеры эмбриологических доказательств эволюции. «Закон зародышевого сходства» - ранние стадии развития эмбрионов позвоночных</a:t>
            </a: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225B0AB-DA77-4BF1-B217-AB69BE50FCB1}" type="slidenum">
              <a:rPr lang="ru-RU"/>
              <a:pPr/>
              <a:t>10</a:t>
            </a:fld>
            <a:endParaRPr lang="ru-RU"/>
          </a:p>
        </p:txBody>
      </p:sp>
      <p:sp>
        <p:nvSpPr>
          <p:cNvPr id="1085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85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ru-RU"/>
              <a:t>Примеры эмбриологических доказательств эволюции. Принцип рекапитуляции.</a:t>
            </a: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F9E0B63-9A05-40EC-97AB-EF22AFEE518D}" type="slidenum">
              <a:rPr lang="ru-RU"/>
              <a:pPr/>
              <a:t>12</a:t>
            </a:fld>
            <a:endParaRPr lang="ru-RU"/>
          </a:p>
        </p:txBody>
      </p:sp>
      <p:sp>
        <p:nvSpPr>
          <p:cNvPr id="1167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67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F7487AF-A4FC-4BFD-B8E2-55AE46B5D2B1}" type="slidenum">
              <a:rPr lang="ru-RU"/>
              <a:pPr/>
              <a:t>13</a:t>
            </a:fld>
            <a:endParaRPr lang="ru-RU"/>
          </a:p>
        </p:txBody>
      </p:sp>
      <p:sp>
        <p:nvSpPr>
          <p:cNvPr id="471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71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ru-RU"/>
              <a:t>Палеонтологические доказательства. Пример ископаемых переходных форм.</a:t>
            </a: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3219DFB-5467-4098-83BC-19679E88D7CE}" type="slidenum">
              <a:rPr lang="ru-RU"/>
              <a:pPr/>
              <a:t>14</a:t>
            </a:fld>
            <a:endParaRPr lang="ru-RU"/>
          </a:p>
        </p:txBody>
      </p:sp>
      <p:sp>
        <p:nvSpPr>
          <p:cNvPr id="481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81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ru-RU"/>
              <a:t>Палеонтологические доказательства. Пример ископаемых переходных форм.</a:t>
            </a:r>
          </a:p>
          <a:p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ECC227A-D05B-4EA8-87BE-3AD109D3C0F7}" type="slidenum">
              <a:rPr lang="ru-RU"/>
              <a:pPr/>
              <a:t>17</a:t>
            </a:fld>
            <a:endParaRPr lang="ru-RU"/>
          </a:p>
        </p:txBody>
      </p:sp>
      <p:sp>
        <p:nvSpPr>
          <p:cNvPr id="460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60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ru-RU"/>
              <a:t>Палеонтологические доказательства. Пример палеонтологических рядов – эволюционный ряд лошадей.</a:t>
            </a: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5C9FB73-6006-49DF-8CDA-1F8E4BE6900A}" type="slidenum">
              <a:rPr lang="ru-RU"/>
              <a:pPr/>
              <a:t>20</a:t>
            </a:fld>
            <a:endParaRPr lang="ru-RU"/>
          </a:p>
        </p:txBody>
      </p:sp>
      <p:sp>
        <p:nvSpPr>
          <p:cNvPr id="501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01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ru-RU"/>
              <a:t>Пример биогеографических доказательств. Сравнение флоры и фауны – сумчатые и клоачные млекопитающие Австралии.</a:t>
            </a: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9D192E1-D299-4EB6-B66E-E52A87204591}" type="slidenum">
              <a:rPr lang="ru-RU"/>
              <a:pPr/>
              <a:t>21</a:t>
            </a:fld>
            <a:endParaRPr lang="ru-RU"/>
          </a:p>
        </p:txBody>
      </p:sp>
      <p:sp>
        <p:nvSpPr>
          <p:cNvPr id="522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22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ru-RU"/>
              <a:t>Пример биогеографические доказательств. Сравнение флоры и фауны – сумчатые и клоачные млекопитающие Австралии.</a:t>
            </a:r>
          </a:p>
          <a:p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0DB128-99D6-4932-94A7-37FC2F15B19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B00A29-1B4C-43A0-BE45-84904E55CA7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AF2FE7-770E-45F1-98CC-A423179C08C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8BC986AC-6225-48B9-8A76-1B9A0EB7369D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>
  <p:cSld name="Заголовок и объект над текст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8229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3938588"/>
            <a:ext cx="8229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F406961F-2EE3-4953-98C7-7842EEE93B04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0459E26D-3768-4C32-ADC0-98FDC50B9F8A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>
  <p:cSld name="Заголовок и два объекта над текст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half" idx="3"/>
          </p:nvPr>
        </p:nvSpPr>
        <p:spPr>
          <a:xfrm>
            <a:off x="457200" y="3938588"/>
            <a:ext cx="8229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1600D6D4-F8B7-439D-A2BA-F082B6707D5A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>
  <p:cSld name="Заголовок, объект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928BD68E-0677-498B-BAA8-CE0876321D61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Tx">
  <p:cSld name="Заголовок, два объекта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57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half" idx="3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D757754F-58E4-418E-AA06-69425F5442B6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1E9F77-1A37-413A-9EB6-5540F2DE956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D0AC63-C54A-4F2A-ACD9-BA7C9AD495E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68FDF9-54FD-49AE-85D2-E1C60CA812F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25219E-97BE-400F-8B89-03B3EF08282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4CF5A6-BE00-4AD2-8BAD-653F75475C5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02782A-8B84-46AD-B051-B77656CD54F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AF864B-B270-4123-B05A-4A5FA4AC45B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215BC6-FF03-4132-B956-BF510B7CB07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0A739E-20A9-40F4-83F5-5F8B7A82E33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  <p:sldLayoutId id="2147483668" r:id="rId2"/>
    <p:sldLayoutId id="2147483669" r:id="rId3"/>
    <p:sldLayoutId id="2147483670" r:id="rId4"/>
    <p:sldLayoutId id="2147483671" r:id="rId5"/>
    <p:sldLayoutId id="2147483672" r:id="rId6"/>
    <p:sldLayoutId id="2147483673" r:id="rId7"/>
    <p:sldLayoutId id="2147483674" r:id="rId8"/>
    <p:sldLayoutId id="2147483675" r:id="rId9"/>
    <p:sldLayoutId id="2147483676" r:id="rId10"/>
    <p:sldLayoutId id="2147483677" r:id="rId11"/>
    <p:sldLayoutId id="2147483678" r:id="rId12"/>
    <p:sldLayoutId id="2147483679" r:id="rId13"/>
    <p:sldLayoutId id="2147483680" r:id="rId14"/>
    <p:sldLayoutId id="2147483681" r:id="rId15"/>
    <p:sldLayoutId id="2147483682" r:id="rId16"/>
    <p:sldLayoutId id="2147483683" r:id="rId17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7.xml"/><Relationship Id="rId5" Type="http://schemas.openxmlformats.org/officeDocument/2006/relationships/slide" Target="slide3.xml"/><Relationship Id="rId4" Type="http://schemas.openxmlformats.org/officeDocument/2006/relationships/image" Target="../media/image7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.v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Relationship Id="rId4" Type="http://schemas.openxmlformats.org/officeDocument/2006/relationships/slide" Target="slide1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5.xml"/><Relationship Id="rId5" Type="http://schemas.openxmlformats.org/officeDocument/2006/relationships/slide" Target="slide3.xml"/><Relationship Id="rId4" Type="http://schemas.openxmlformats.org/officeDocument/2006/relationships/image" Target="../media/image14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jpeg"/><Relationship Id="rId3" Type="http://schemas.openxmlformats.org/officeDocument/2006/relationships/image" Target="../media/image16.jpeg"/><Relationship Id="rId7" Type="http://schemas.openxmlformats.org/officeDocument/2006/relationships/image" Target="../media/image20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jpeg"/><Relationship Id="rId11" Type="http://schemas.openxmlformats.org/officeDocument/2006/relationships/image" Target="../media/image24.jpeg"/><Relationship Id="rId5" Type="http://schemas.openxmlformats.org/officeDocument/2006/relationships/image" Target="../media/image18.jpeg"/><Relationship Id="rId10" Type="http://schemas.openxmlformats.org/officeDocument/2006/relationships/image" Target="../media/image23.jpeg"/><Relationship Id="rId4" Type="http://schemas.openxmlformats.org/officeDocument/2006/relationships/image" Target="../media/image17.jpeg"/><Relationship Id="rId9" Type="http://schemas.openxmlformats.org/officeDocument/2006/relationships/image" Target="../media/image22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3.xml"/><Relationship Id="rId4" Type="http://schemas.openxmlformats.org/officeDocument/2006/relationships/slide" Target="slide18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3.xml"/><Relationship Id="rId4" Type="http://schemas.openxmlformats.org/officeDocument/2006/relationships/slide" Target="slide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3.xml"/><Relationship Id="rId4" Type="http://schemas.openxmlformats.org/officeDocument/2006/relationships/slide" Target="slide2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4" Type="http://schemas.openxmlformats.org/officeDocument/2006/relationships/slide" Target="slide2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slide" Target="slide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WordArt 4"/>
          <p:cNvSpPr>
            <a:spLocks noChangeArrowheads="1" noChangeShapeType="1" noTextEdit="1"/>
          </p:cNvSpPr>
          <p:nvPr/>
        </p:nvSpPr>
        <p:spPr bwMode="auto">
          <a:xfrm>
            <a:off x="685800" y="685800"/>
            <a:ext cx="6400800" cy="2209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19050">
                  <a:solidFill>
                    <a:schemeClr val="folHlink"/>
                  </a:solidFill>
                  <a:round/>
                  <a:headEnd/>
                  <a:tailEnd/>
                </a:ln>
                <a:solidFill>
                  <a:srgbClr val="008000"/>
                </a:solidFill>
                <a:effectLst>
                  <a:outerShdw dist="107763" dir="18900000" algn="ctr" rotWithShape="0">
                    <a:srgbClr val="9999FF">
                      <a:alpha val="50000"/>
                    </a:srgbClr>
                  </a:outerShdw>
                </a:effectLst>
                <a:latin typeface="Arial"/>
                <a:cs typeface="Arial"/>
              </a:rPr>
              <a:t>Доказательства </a:t>
            </a:r>
          </a:p>
        </p:txBody>
      </p:sp>
      <p:sp>
        <p:nvSpPr>
          <p:cNvPr id="4101" name="WordArt 5"/>
          <p:cNvSpPr>
            <a:spLocks noChangeArrowheads="1" noChangeShapeType="1" noTextEdit="1"/>
          </p:cNvSpPr>
          <p:nvPr/>
        </p:nvSpPr>
        <p:spPr bwMode="auto">
          <a:xfrm>
            <a:off x="4343400" y="3733800"/>
            <a:ext cx="3733800" cy="1752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19050">
                  <a:solidFill>
                    <a:schemeClr val="folHlink"/>
                  </a:solidFill>
                  <a:round/>
                  <a:headEnd/>
                  <a:tailEnd/>
                </a:ln>
                <a:solidFill>
                  <a:srgbClr val="008000"/>
                </a:solidFill>
                <a:effectLst>
                  <a:outerShdw dist="107763" dir="18900000" algn="ctr" rotWithShape="0">
                    <a:srgbClr val="9999FF">
                      <a:alpha val="50000"/>
                    </a:srgbClr>
                  </a:outerShdw>
                </a:effectLst>
                <a:latin typeface="Arial"/>
                <a:cs typeface="Arial"/>
              </a:rPr>
              <a:t>эволюции</a:t>
            </a:r>
          </a:p>
        </p:txBody>
      </p:sp>
      <p:sp>
        <p:nvSpPr>
          <p:cNvPr id="4104" name="Oval 8" descr="Untitled - 1"/>
          <p:cNvSpPr>
            <a:spLocks noChangeArrowheads="1"/>
          </p:cNvSpPr>
          <p:nvPr/>
        </p:nvSpPr>
        <p:spPr bwMode="auto">
          <a:xfrm>
            <a:off x="533400" y="2895600"/>
            <a:ext cx="3429000" cy="3276600"/>
          </a:xfrm>
          <a:prstGeom prst="ellipse">
            <a:avLst/>
          </a:prstGeom>
          <a:blipFill dpi="0" rotWithShape="1">
            <a:blip r:embed="rId2" cstate="print"/>
            <a:srcRect/>
            <a:stretch>
              <a:fillRect/>
            </a:stretch>
          </a:blipFill>
          <a:ln w="28575">
            <a:solidFill>
              <a:srgbClr val="008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7" name="Рамка 6"/>
          <p:cNvSpPr/>
          <p:nvPr/>
        </p:nvSpPr>
        <p:spPr>
          <a:xfrm>
            <a:off x="3810000" y="6324600"/>
            <a:ext cx="2895600" cy="533400"/>
          </a:xfrm>
          <a:prstGeom prst="fra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mtClean="0">
                <a:solidFill>
                  <a:schemeClr val="tx1"/>
                </a:solidFill>
              </a:rPr>
              <a:t>Prezentacii.com</a:t>
            </a:r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4" name="Rectangle 4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ru-RU" b="1"/>
              <a:t>Принцип рекапитуляции</a:t>
            </a:r>
          </a:p>
        </p:txBody>
      </p:sp>
      <p:pic>
        <p:nvPicPr>
          <p:cNvPr id="107529" name="Picture 9" descr="Внутреннее строение ланцетника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457200" y="1143000"/>
            <a:ext cx="4038600" cy="2582863"/>
          </a:xfrm>
          <a:noFill/>
          <a:ln w="28575">
            <a:solidFill>
              <a:srgbClr val="008000"/>
            </a:solidFill>
          </a:ln>
        </p:spPr>
      </p:pic>
      <p:pic>
        <p:nvPicPr>
          <p:cNvPr id="107530" name="Picture 10" descr="Консументы первого порядка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4" cstate="print"/>
          <a:stretch>
            <a:fillRect/>
          </a:stretch>
        </p:blipFill>
        <p:spPr>
          <a:xfrm>
            <a:off x="835819" y="3938588"/>
            <a:ext cx="3281362" cy="2187575"/>
          </a:xfrm>
          <a:noFill/>
          <a:ln w="28575">
            <a:solidFill>
              <a:srgbClr val="008000"/>
            </a:solidFill>
          </a:ln>
        </p:spPr>
      </p:pic>
      <p:sp>
        <p:nvSpPr>
          <p:cNvPr id="107527" name="Rectangle 7"/>
          <p:cNvSpPr>
            <a:spLocks noGrp="1" noChangeArrowheads="1"/>
          </p:cNvSpPr>
          <p:nvPr>
            <p:ph type="body" sz="half" idx="3"/>
          </p:nvPr>
        </p:nvSpPr>
        <p:spPr>
          <a:xfrm>
            <a:off x="4876800" y="1143000"/>
            <a:ext cx="3962400" cy="2590800"/>
          </a:xfrm>
          <a:noFill/>
          <a:ln w="28575">
            <a:solidFill>
              <a:srgbClr val="008000"/>
            </a:solidFill>
          </a:ln>
        </p:spPr>
        <p:txBody>
          <a:bodyPr/>
          <a:lstStyle/>
          <a:p>
            <a:pPr>
              <a:buFontTx/>
              <a:buNone/>
            </a:pPr>
            <a:r>
              <a:rPr lang="ru-RU" sz="2800"/>
              <a:t>   У всех позвоночных на определенной стадии развития существует хорда.</a:t>
            </a:r>
          </a:p>
        </p:txBody>
      </p:sp>
      <p:sp>
        <p:nvSpPr>
          <p:cNvPr id="107528" name="Rectangle 8"/>
          <p:cNvSpPr>
            <a:spLocks noChangeArrowheads="1"/>
          </p:cNvSpPr>
          <p:nvPr/>
        </p:nvSpPr>
        <p:spPr bwMode="auto">
          <a:xfrm>
            <a:off x="4876800" y="3962400"/>
            <a:ext cx="3886200" cy="2667000"/>
          </a:xfrm>
          <a:prstGeom prst="rect">
            <a:avLst/>
          </a:prstGeom>
          <a:noFill/>
          <a:ln w="28575">
            <a:solidFill>
              <a:srgbClr val="008000"/>
            </a:solidFill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ru-RU" sz="2800"/>
              <a:t>   У многих насекомых личиночная стадия (гусеница – личинка) напоминает червей.</a:t>
            </a:r>
          </a:p>
        </p:txBody>
      </p:sp>
      <p:sp>
        <p:nvSpPr>
          <p:cNvPr id="107531" name="AutoShape 11">
            <a:hlinkClick r:id="rId5" action="ppaction://hlinksldjump" highlightClick="1"/>
          </p:cNvPr>
          <p:cNvSpPr>
            <a:spLocks noChangeAspect="1" noChangeArrowheads="1"/>
          </p:cNvSpPr>
          <p:nvPr/>
        </p:nvSpPr>
        <p:spPr bwMode="auto">
          <a:xfrm>
            <a:off x="8675688" y="6389688"/>
            <a:ext cx="468312" cy="468312"/>
          </a:xfrm>
          <a:prstGeom prst="actionButtonHome">
            <a:avLst/>
          </a:prstGeom>
          <a:solidFill>
            <a:srgbClr val="FFFF99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510" name="Organization Chart 6"/>
          <p:cNvGraphicFramePr>
            <a:graphicFrameLocks/>
          </p:cNvGraphicFramePr>
          <p:nvPr>
            <p:ph/>
          </p:nvPr>
        </p:nvGraphicFramePr>
        <p:xfrm>
          <a:off x="152400" y="1066800"/>
          <a:ext cx="8839200" cy="4267200"/>
        </p:xfrm>
        <a:graphic>
          <a:graphicData uri="http://schemas.openxmlformats.org/drawingml/2006/compatibility">
            <com:legacyDrawing xmlns:com="http://schemas.openxmlformats.org/drawingml/2006/compatibility" spid="_x0000_s21510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152400"/>
            <a:ext cx="8229600" cy="1143000"/>
          </a:xfrm>
        </p:spPr>
        <p:txBody>
          <a:bodyPr/>
          <a:lstStyle/>
          <a:p>
            <a:r>
              <a:rPr lang="ru-RU" sz="3800" b="1"/>
              <a:t>Ископаемые переходные формы</a:t>
            </a:r>
          </a:p>
        </p:txBody>
      </p:sp>
      <p:sp>
        <p:nvSpPr>
          <p:cNvPr id="23555" name="Rectangle 3"/>
          <p:cNvSpPr>
            <a:spLocks noGrp="1" noChangeArrowheads="1"/>
          </p:cNvSpPr>
          <p:nvPr>
            <p:ph idx="1"/>
          </p:nvPr>
        </p:nvSpPr>
        <p:spPr>
          <a:xfrm>
            <a:off x="304800" y="1447800"/>
            <a:ext cx="4114800" cy="5029200"/>
          </a:xfrm>
          <a:noFill/>
          <a:ln w="28575">
            <a:solidFill>
              <a:srgbClr val="008000"/>
            </a:solidFill>
          </a:ln>
        </p:spPr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ru-RU" sz="2800"/>
              <a:t>   </a:t>
            </a:r>
            <a:r>
              <a:rPr lang="ru-RU" sz="2800" b="1">
                <a:solidFill>
                  <a:srgbClr val="008000"/>
                </a:solidFill>
              </a:rPr>
              <a:t>Ископаемые переходные формы</a:t>
            </a:r>
            <a:r>
              <a:rPr lang="ru-RU" sz="2800"/>
              <a:t> – формы организмов, сочетающие признаки более древних и молодых групп. Находки и описание таких форм позволяют восстанавливать филогенез отдельных групп</a:t>
            </a:r>
          </a:p>
        </p:txBody>
      </p:sp>
      <p:pic>
        <p:nvPicPr>
          <p:cNvPr id="23556" name="Picture 4" descr="Палеонтологические доказательства эволюции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8200" y="1676400"/>
            <a:ext cx="4267200" cy="4114800"/>
          </a:xfrm>
          <a:prstGeom prst="rect">
            <a:avLst/>
          </a:prstGeom>
          <a:noFill/>
          <a:ln w="28575">
            <a:solidFill>
              <a:srgbClr val="008000"/>
            </a:solidFill>
            <a:miter lim="800000"/>
            <a:headEnd/>
            <a:tailEnd/>
          </a:ln>
        </p:spPr>
      </p:pic>
      <p:sp>
        <p:nvSpPr>
          <p:cNvPr id="23557" name="AutoShape 5">
            <a:hlinkClick r:id="" action="ppaction://hlinkshowjump?jump=nextslide" highlightClick="1"/>
          </p:cNvPr>
          <p:cNvSpPr>
            <a:spLocks noChangeAspect="1" noChangeArrowheads="1"/>
          </p:cNvSpPr>
          <p:nvPr/>
        </p:nvSpPr>
        <p:spPr bwMode="auto">
          <a:xfrm>
            <a:off x="8675688" y="6389688"/>
            <a:ext cx="468312" cy="468312"/>
          </a:xfrm>
          <a:prstGeom prst="actionButtonForwardNext">
            <a:avLst/>
          </a:prstGeom>
          <a:solidFill>
            <a:srgbClr val="FFFF99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>
          <a:xfrm>
            <a:off x="533400" y="152400"/>
            <a:ext cx="8229600" cy="990600"/>
          </a:xfrm>
        </p:spPr>
        <p:txBody>
          <a:bodyPr/>
          <a:lstStyle/>
          <a:p>
            <a:r>
              <a:rPr lang="ru-RU" b="1"/>
              <a:t>Ихтиостега</a:t>
            </a:r>
          </a:p>
        </p:txBody>
      </p:sp>
      <p:pic>
        <p:nvPicPr>
          <p:cNvPr id="24582" name="Picture 6" descr="Ихтиостега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tretch>
            <a:fillRect/>
          </a:stretch>
        </p:blipFill>
        <p:spPr>
          <a:xfrm>
            <a:off x="2848713" y="1600200"/>
            <a:ext cx="3446574" cy="2185988"/>
          </a:xfrm>
          <a:noFill/>
          <a:ln w="28575">
            <a:solidFill>
              <a:srgbClr val="008000"/>
            </a:solidFill>
          </a:ln>
        </p:spPr>
      </p:pic>
      <p:sp>
        <p:nvSpPr>
          <p:cNvPr id="24581" name="Rectangle 5"/>
          <p:cNvSpPr>
            <a:spLocks noGrp="1" noChangeArrowheads="1"/>
          </p:cNvSpPr>
          <p:nvPr>
            <p:ph type="body" sz="half" idx="2"/>
          </p:nvPr>
        </p:nvSpPr>
        <p:spPr>
          <a:xfrm>
            <a:off x="609600" y="5105400"/>
            <a:ext cx="7924800" cy="1501775"/>
          </a:xfrm>
          <a:noFill/>
          <a:ln w="28575">
            <a:solidFill>
              <a:srgbClr val="008000"/>
            </a:solidFill>
          </a:ln>
        </p:spPr>
        <p:txBody>
          <a:bodyPr/>
          <a:lstStyle/>
          <a:p>
            <a:pPr algn="just">
              <a:buFontTx/>
              <a:buNone/>
            </a:pPr>
            <a:r>
              <a:rPr lang="ru-RU" sz="2800"/>
              <a:t>   </a:t>
            </a:r>
            <a:r>
              <a:rPr lang="ru-RU" sz="2800" b="1">
                <a:solidFill>
                  <a:srgbClr val="008000"/>
                </a:solidFill>
              </a:rPr>
              <a:t>Ихтиостега</a:t>
            </a:r>
            <a:r>
              <a:rPr lang="ru-RU" sz="2800"/>
              <a:t> – ископаемая форма, которая позволяет связать рыб с наземными позвоночными.</a:t>
            </a:r>
          </a:p>
        </p:txBody>
      </p:sp>
      <p:sp>
        <p:nvSpPr>
          <p:cNvPr id="24584" name="AutoShape 8">
            <a:hlinkClick r:id="" action="ppaction://hlinkshowjump?jump=nextslide" highlightClick="1"/>
          </p:cNvPr>
          <p:cNvSpPr>
            <a:spLocks noChangeAspect="1" noChangeArrowheads="1"/>
          </p:cNvSpPr>
          <p:nvPr/>
        </p:nvSpPr>
        <p:spPr bwMode="auto">
          <a:xfrm>
            <a:off x="8675688" y="6389688"/>
            <a:ext cx="468312" cy="468312"/>
          </a:xfrm>
          <a:prstGeom prst="actionButtonForwardNext">
            <a:avLst/>
          </a:prstGeom>
          <a:solidFill>
            <a:srgbClr val="FFFF99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28600"/>
            <a:ext cx="4267200" cy="914400"/>
          </a:xfrm>
        </p:spPr>
        <p:txBody>
          <a:bodyPr>
            <a:normAutofit fontScale="90000"/>
          </a:bodyPr>
          <a:lstStyle/>
          <a:p>
            <a:r>
              <a:rPr lang="ru-RU" sz="4000" b="1"/>
              <a:t>Археоптерикс </a:t>
            </a:r>
            <a:br>
              <a:rPr lang="ru-RU" sz="4000" b="1"/>
            </a:br>
            <a:r>
              <a:rPr lang="ru-RU" sz="4000" b="1"/>
              <a:t>(первоптица)</a:t>
            </a:r>
          </a:p>
        </p:txBody>
      </p:sp>
      <p:pic>
        <p:nvPicPr>
          <p:cNvPr id="26637" name="Picture 13" descr="археоптерикс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304800" y="1524000"/>
            <a:ext cx="4267200" cy="3201988"/>
          </a:xfrm>
          <a:noFill/>
          <a:ln w="28575">
            <a:solidFill>
              <a:srgbClr val="008000"/>
            </a:solidFill>
          </a:ln>
        </p:spPr>
      </p:pic>
      <p:sp>
        <p:nvSpPr>
          <p:cNvPr id="26638" name="Rectangle 14"/>
          <p:cNvSpPr>
            <a:spLocks noGrp="1" noChangeArrowheads="1"/>
          </p:cNvSpPr>
          <p:nvPr>
            <p:ph type="body" sz="half" idx="2"/>
          </p:nvPr>
        </p:nvSpPr>
        <p:spPr>
          <a:xfrm>
            <a:off x="228600" y="4953000"/>
            <a:ext cx="4419600" cy="1676400"/>
          </a:xfrm>
          <a:noFill/>
          <a:ln w="28575">
            <a:solidFill>
              <a:srgbClr val="008000"/>
            </a:solidFill>
          </a:ln>
        </p:spPr>
        <p:txBody>
          <a:bodyPr/>
          <a:lstStyle/>
          <a:p>
            <a:pPr>
              <a:lnSpc>
                <a:spcPct val="90000"/>
              </a:lnSpc>
              <a:buFontTx/>
              <a:buNone/>
            </a:pPr>
            <a:r>
              <a:rPr lang="ru-RU" sz="2800"/>
              <a:t>    </a:t>
            </a:r>
            <a:r>
              <a:rPr lang="ru-RU" sz="2800" b="1">
                <a:solidFill>
                  <a:srgbClr val="008000"/>
                </a:solidFill>
              </a:rPr>
              <a:t>Археоптерикс </a:t>
            </a:r>
            <a:r>
              <a:rPr lang="ru-RU" sz="2800"/>
              <a:t>– переходная форма от рептилий к птицам юрского периода.</a:t>
            </a:r>
          </a:p>
        </p:txBody>
      </p:sp>
      <p:sp>
        <p:nvSpPr>
          <p:cNvPr id="26639" name="Rectangle 15"/>
          <p:cNvSpPr>
            <a:spLocks noChangeArrowheads="1"/>
          </p:cNvSpPr>
          <p:nvPr/>
        </p:nvSpPr>
        <p:spPr bwMode="auto">
          <a:xfrm>
            <a:off x="5486400" y="1371600"/>
            <a:ext cx="28194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endParaRPr lang="ru-RU" sz="2800"/>
          </a:p>
        </p:txBody>
      </p:sp>
      <p:sp>
        <p:nvSpPr>
          <p:cNvPr id="26640" name="Rectangle 16"/>
          <p:cNvSpPr>
            <a:spLocks noChangeArrowheads="1"/>
          </p:cNvSpPr>
          <p:nvPr/>
        </p:nvSpPr>
        <p:spPr bwMode="auto">
          <a:xfrm>
            <a:off x="4876800" y="533400"/>
            <a:ext cx="4038600" cy="2819400"/>
          </a:xfrm>
          <a:prstGeom prst="rect">
            <a:avLst/>
          </a:prstGeom>
          <a:noFill/>
          <a:ln w="28575">
            <a:solidFill>
              <a:srgbClr val="008000"/>
            </a:solidFill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ru-RU" sz="2800"/>
              <a:t>  </a:t>
            </a:r>
            <a:r>
              <a:rPr lang="ru-RU" sz="2800" b="1">
                <a:solidFill>
                  <a:srgbClr val="008000"/>
                </a:solidFill>
              </a:rPr>
              <a:t>Признаки рептилий: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ru-RU" sz="2800"/>
              <a:t>длинный хвост с несросшимися позвонками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ru-RU" sz="2800"/>
              <a:t>брюшные ребра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ru-RU" sz="2800"/>
              <a:t>развитые зубы</a:t>
            </a:r>
          </a:p>
        </p:txBody>
      </p:sp>
      <p:sp>
        <p:nvSpPr>
          <p:cNvPr id="26645" name="Rectangle 21"/>
          <p:cNvSpPr>
            <a:spLocks noChangeArrowheads="1"/>
          </p:cNvSpPr>
          <p:nvPr/>
        </p:nvSpPr>
        <p:spPr bwMode="auto">
          <a:xfrm>
            <a:off x="4876800" y="3581400"/>
            <a:ext cx="4038600" cy="2971800"/>
          </a:xfrm>
          <a:prstGeom prst="rect">
            <a:avLst/>
          </a:prstGeom>
          <a:noFill/>
          <a:ln w="28575">
            <a:solidFill>
              <a:srgbClr val="008000"/>
            </a:solidFill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ru-RU" sz="2800"/>
              <a:t>  </a:t>
            </a:r>
            <a:r>
              <a:rPr lang="ru-RU" sz="2800" b="1">
                <a:solidFill>
                  <a:srgbClr val="008000"/>
                </a:solidFill>
              </a:rPr>
              <a:t>Признаки птиц: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ru-RU" sz="2800"/>
              <a:t>тело покрыто перьями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ru-RU" sz="2800"/>
              <a:t>передние конечности превращены в крылья</a:t>
            </a:r>
          </a:p>
        </p:txBody>
      </p:sp>
      <p:sp>
        <p:nvSpPr>
          <p:cNvPr id="26646" name="AutoShape 22">
            <a:hlinkClick r:id="rId4" action="ppaction://hlinksldjump" highlightClick="1"/>
          </p:cNvPr>
          <p:cNvSpPr>
            <a:spLocks noChangeAspect="1" noChangeArrowheads="1"/>
          </p:cNvSpPr>
          <p:nvPr/>
        </p:nvSpPr>
        <p:spPr bwMode="auto">
          <a:xfrm>
            <a:off x="8675688" y="6389688"/>
            <a:ext cx="468312" cy="468312"/>
          </a:xfrm>
          <a:prstGeom prst="actionButtonHome">
            <a:avLst/>
          </a:prstGeom>
          <a:solidFill>
            <a:srgbClr val="FFFF99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6" name="AutoShape 6">
            <a:hlinkClick r:id="" action="ppaction://hlinkshowjump?jump=nextslide" highlightClick="1"/>
          </p:cNvPr>
          <p:cNvSpPr>
            <a:spLocks noChangeAspect="1" noChangeArrowheads="1"/>
          </p:cNvSpPr>
          <p:nvPr/>
        </p:nvSpPr>
        <p:spPr bwMode="auto">
          <a:xfrm>
            <a:off x="8675688" y="6389688"/>
            <a:ext cx="468312" cy="468312"/>
          </a:xfrm>
          <a:prstGeom prst="actionButtonForwardNext">
            <a:avLst/>
          </a:prstGeom>
          <a:solidFill>
            <a:srgbClr val="FFFF99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0"/>
            <a:ext cx="8229600" cy="914400"/>
          </a:xfrm>
        </p:spPr>
        <p:txBody>
          <a:bodyPr/>
          <a:lstStyle/>
          <a:p>
            <a:r>
              <a:rPr lang="ru-RU" b="1"/>
              <a:t>Палеонтологические ряды</a:t>
            </a:r>
          </a:p>
        </p:txBody>
      </p:sp>
      <p:sp>
        <p:nvSpPr>
          <p:cNvPr id="35843" name="Rectangle 3"/>
          <p:cNvSpPr>
            <a:spLocks noGrp="1" noChangeArrowheads="1"/>
          </p:cNvSpPr>
          <p:nvPr>
            <p:ph type="body" sz="half" idx="2"/>
          </p:nvPr>
        </p:nvSpPr>
        <p:spPr>
          <a:xfrm>
            <a:off x="381000" y="5105400"/>
            <a:ext cx="8305800" cy="1600200"/>
          </a:xfrm>
          <a:noFill/>
          <a:ln w="28575">
            <a:solidFill>
              <a:srgbClr val="008000"/>
            </a:solidFill>
          </a:ln>
        </p:spPr>
        <p:txBody>
          <a:bodyPr/>
          <a:lstStyle/>
          <a:p>
            <a:pPr algn="just">
              <a:lnSpc>
                <a:spcPct val="80000"/>
              </a:lnSpc>
              <a:buFontTx/>
              <a:buNone/>
            </a:pPr>
            <a:r>
              <a:rPr lang="ru-RU" sz="2000"/>
              <a:t>   </a:t>
            </a:r>
            <a:r>
              <a:rPr lang="ru-RU" sz="2800" b="1">
                <a:solidFill>
                  <a:srgbClr val="008000"/>
                </a:solidFill>
              </a:rPr>
              <a:t>Палеонтологические ряды</a:t>
            </a:r>
            <a:r>
              <a:rPr lang="ru-RU" sz="2800"/>
              <a:t> – это ряды ископаемых форм, связанные друг с другом в процессе эволюции и отражающие ход филогенеза</a:t>
            </a:r>
          </a:p>
        </p:txBody>
      </p:sp>
      <p:pic>
        <p:nvPicPr>
          <p:cNvPr id="35844" name="Picture 4" descr="история слонов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57400" y="990600"/>
            <a:ext cx="5257800" cy="3943350"/>
          </a:xfrm>
          <a:prstGeom prst="rect">
            <a:avLst/>
          </a:prstGeom>
          <a:noFill/>
          <a:ln w="28575">
            <a:solidFill>
              <a:srgbClr val="008000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4" name="Picture 6" descr="Портрет Владимира Онуфриевича Ковалевского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19600" y="609600"/>
            <a:ext cx="4573588" cy="5486400"/>
          </a:xfrm>
          <a:prstGeom prst="rect">
            <a:avLst/>
          </a:prstGeom>
          <a:noFill/>
        </p:spPr>
      </p:pic>
      <p:sp>
        <p:nvSpPr>
          <p:cNvPr id="37903" name="Rectangle 15"/>
          <p:cNvSpPr>
            <a:spLocks noGrp="1" noChangeArrowheads="1"/>
          </p:cNvSpPr>
          <p:nvPr>
            <p:ph type="body" sz="half" idx="1"/>
          </p:nvPr>
        </p:nvSpPr>
        <p:spPr>
          <a:xfrm>
            <a:off x="228600" y="381000"/>
            <a:ext cx="4038600" cy="5943600"/>
          </a:xfrm>
          <a:noFill/>
          <a:ln w="28575">
            <a:solidFill>
              <a:srgbClr val="008000"/>
            </a:solidFill>
          </a:ln>
        </p:spPr>
        <p:txBody>
          <a:bodyPr/>
          <a:lstStyle/>
          <a:p>
            <a:pPr>
              <a:buFontTx/>
              <a:buNone/>
            </a:pPr>
            <a:r>
              <a:rPr lang="ru-RU" sz="2800"/>
              <a:t>    Владимир Онуфриевич Ковалевский </a:t>
            </a:r>
          </a:p>
          <a:p>
            <a:pPr>
              <a:buFontTx/>
              <a:buNone/>
            </a:pPr>
            <a:r>
              <a:rPr lang="ru-RU" sz="2800"/>
              <a:t>   (1842-1883) - известный русский зоолог, основоположник эволюционной палеонтологии. </a:t>
            </a:r>
            <a:r>
              <a:rPr lang="en-US" sz="2800"/>
              <a:t>Автор классической реконструкции филогенетического ряда лошадей</a:t>
            </a:r>
            <a:r>
              <a:rPr lang="ru-RU" sz="2800"/>
              <a:t>.</a:t>
            </a:r>
          </a:p>
        </p:txBody>
      </p:sp>
      <p:sp>
        <p:nvSpPr>
          <p:cNvPr id="37905" name="AutoShape 17">
            <a:hlinkClick r:id="" action="ppaction://hlinkshowjump?jump=nextslide" highlightClick="1"/>
          </p:cNvPr>
          <p:cNvSpPr>
            <a:spLocks noChangeAspect="1" noChangeArrowheads="1"/>
          </p:cNvSpPr>
          <p:nvPr/>
        </p:nvSpPr>
        <p:spPr bwMode="auto">
          <a:xfrm>
            <a:off x="8675688" y="6389688"/>
            <a:ext cx="468312" cy="468312"/>
          </a:xfrm>
          <a:prstGeom prst="actionButtonForwardNext">
            <a:avLst/>
          </a:prstGeom>
          <a:solidFill>
            <a:srgbClr val="FFFF99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4" name="Picture 4" descr="история лошадей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800" y="152400"/>
            <a:ext cx="4953000" cy="3714750"/>
          </a:xfrm>
          <a:prstGeom prst="rect">
            <a:avLst/>
          </a:prstGeom>
          <a:noFill/>
          <a:ln w="28575">
            <a:solidFill>
              <a:srgbClr val="008000"/>
            </a:solidFill>
            <a:miter lim="800000"/>
            <a:headEnd/>
            <a:tailEnd/>
          </a:ln>
        </p:spPr>
      </p:pic>
      <p:pic>
        <p:nvPicPr>
          <p:cNvPr id="40965" name="Picture 5" descr="переходные ряды лошадь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743200" y="4038600"/>
            <a:ext cx="5867400" cy="2657475"/>
          </a:xfrm>
          <a:prstGeom prst="rect">
            <a:avLst/>
          </a:prstGeom>
          <a:noFill/>
          <a:ln w="28575">
            <a:solidFill>
              <a:srgbClr val="008000"/>
            </a:solidFill>
            <a:miter lim="800000"/>
            <a:headEnd/>
            <a:tailEnd/>
          </a:ln>
        </p:spPr>
      </p:pic>
      <p:sp>
        <p:nvSpPr>
          <p:cNvPr id="40969" name="Rectangle 9"/>
          <p:cNvSpPr>
            <a:spLocks noGrp="1" noChangeArrowheads="1"/>
          </p:cNvSpPr>
          <p:nvPr>
            <p:ph type="body" sz="half" idx="3"/>
          </p:nvPr>
        </p:nvSpPr>
        <p:spPr>
          <a:xfrm>
            <a:off x="5410200" y="228600"/>
            <a:ext cx="3581400" cy="3581400"/>
          </a:xfrm>
          <a:noFill/>
          <a:ln w="28575">
            <a:solidFill>
              <a:srgbClr val="008000"/>
            </a:solidFill>
          </a:ln>
        </p:spPr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ru-RU" sz="2000"/>
              <a:t>     </a:t>
            </a:r>
            <a:r>
              <a:rPr lang="ru-RU" sz="2600"/>
              <a:t>Наличие многих последовательно сменяющих друг друга форм позволило построить филогенетический ряд от эогиппуса до современной лошади</a:t>
            </a:r>
          </a:p>
        </p:txBody>
      </p:sp>
      <p:sp>
        <p:nvSpPr>
          <p:cNvPr id="40970" name="AutoShape 10">
            <a:hlinkClick r:id="rId5" action="ppaction://hlinksldjump" highlightClick="1"/>
          </p:cNvPr>
          <p:cNvSpPr>
            <a:spLocks noChangeAspect="1" noChangeArrowheads="1"/>
          </p:cNvSpPr>
          <p:nvPr/>
        </p:nvSpPr>
        <p:spPr bwMode="auto">
          <a:xfrm>
            <a:off x="8675688" y="6389688"/>
            <a:ext cx="468312" cy="468312"/>
          </a:xfrm>
          <a:prstGeom prst="actionButtonHome">
            <a:avLst/>
          </a:prstGeom>
          <a:solidFill>
            <a:srgbClr val="FFFF99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40973" name="Rectangle 13"/>
          <p:cNvSpPr>
            <a:spLocks noChangeArrowheads="1"/>
          </p:cNvSpPr>
          <p:nvPr/>
        </p:nvSpPr>
        <p:spPr bwMode="auto">
          <a:xfrm>
            <a:off x="304800" y="4038600"/>
            <a:ext cx="2286000" cy="2667000"/>
          </a:xfrm>
          <a:prstGeom prst="rect">
            <a:avLst/>
          </a:prstGeom>
          <a:noFill/>
          <a:ln w="28575">
            <a:solidFill>
              <a:srgbClr val="008000"/>
            </a:solidFill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lnSpc>
                <a:spcPct val="80000"/>
              </a:lnSpc>
              <a:spcBef>
                <a:spcPct val="20000"/>
              </a:spcBef>
            </a:pPr>
            <a:r>
              <a:rPr lang="ru-RU" sz="2000"/>
              <a:t>    </a:t>
            </a:r>
            <a:r>
              <a:rPr lang="ru-RU" b="1">
                <a:solidFill>
                  <a:srgbClr val="008000"/>
                </a:solidFill>
              </a:rPr>
              <a:t>Эволюционное древо семейства лошадиных:</a:t>
            </a:r>
            <a:br>
              <a:rPr lang="ru-RU" b="1">
                <a:solidFill>
                  <a:srgbClr val="008000"/>
                </a:solidFill>
              </a:rPr>
            </a:br>
            <a:r>
              <a:rPr lang="ru-RU"/>
              <a:t>1 – Эогиппус; 2 – Миогиппус; 3 – Меригиппус; 4 – Плиогиппус; 5 – Эквус (современная лошадь)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2773" name="Organization Chart 5"/>
          <p:cNvGraphicFramePr>
            <a:graphicFrameLocks/>
          </p:cNvGraphicFramePr>
          <p:nvPr/>
        </p:nvGraphicFramePr>
        <p:xfrm>
          <a:off x="152400" y="1066800"/>
          <a:ext cx="8839200" cy="4267200"/>
        </p:xfrm>
        <a:graphic>
          <a:graphicData uri="http://schemas.openxmlformats.org/drawingml/2006/compatibility">
            <com:legacyDrawing xmlns:com="http://schemas.openxmlformats.org/drawingml/2006/compatibility" spid="_x0000_s32773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b="1"/>
              <a:t>Сравнение флоры и фауны</a:t>
            </a:r>
          </a:p>
        </p:txBody>
      </p:sp>
      <p:sp>
        <p:nvSpPr>
          <p:cNvPr id="34819" name="Rectangle 3"/>
          <p:cNvSpPr>
            <a:spLocks noGrp="1" noChangeArrowheads="1"/>
          </p:cNvSpPr>
          <p:nvPr>
            <p:ph idx="1"/>
          </p:nvPr>
        </p:nvSpPr>
        <p:spPr>
          <a:xfrm>
            <a:off x="533400" y="1981200"/>
            <a:ext cx="8001000" cy="3429000"/>
          </a:xfrm>
          <a:noFill/>
          <a:ln w="28575">
            <a:solidFill>
              <a:srgbClr val="008000"/>
            </a:solidFill>
          </a:ln>
        </p:spPr>
        <p:txBody>
          <a:bodyPr/>
          <a:lstStyle/>
          <a:p>
            <a:pPr>
              <a:buFontTx/>
              <a:buNone/>
            </a:pPr>
            <a:r>
              <a:rPr lang="ru-RU"/>
              <a:t>   </a:t>
            </a:r>
            <a:r>
              <a:rPr lang="ru-RU" sz="4000"/>
              <a:t>Различия или сходства состава флоры и фауны могут быть связаны со временем геологического разделения материков.</a:t>
            </a:r>
          </a:p>
        </p:txBody>
      </p:sp>
      <p:sp>
        <p:nvSpPr>
          <p:cNvPr id="34820" name="AutoShape 4">
            <a:hlinkClick r:id="" action="ppaction://hlinkshowjump?jump=nextslide" highlightClick="1"/>
          </p:cNvPr>
          <p:cNvSpPr>
            <a:spLocks noChangeAspect="1" noChangeArrowheads="1"/>
          </p:cNvSpPr>
          <p:nvPr/>
        </p:nvSpPr>
        <p:spPr bwMode="auto">
          <a:xfrm>
            <a:off x="8675688" y="6389688"/>
            <a:ext cx="468312" cy="468312"/>
          </a:xfrm>
          <a:prstGeom prst="actionButtonForwardNext">
            <a:avLst/>
          </a:prstGeom>
          <a:solidFill>
            <a:srgbClr val="FFFF99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b="1"/>
              <a:t>Доказательства эволюции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609600" y="1981200"/>
            <a:ext cx="7696200" cy="3505200"/>
          </a:xfrm>
          <a:noFill/>
          <a:ln w="28575">
            <a:solidFill>
              <a:srgbClr val="008000"/>
            </a:solidFill>
          </a:ln>
        </p:spPr>
        <p:txBody>
          <a:bodyPr/>
          <a:lstStyle/>
          <a:p>
            <a:pPr>
              <a:buFontTx/>
              <a:buNone/>
            </a:pPr>
            <a:r>
              <a:rPr lang="ru-RU"/>
              <a:t>   </a:t>
            </a:r>
            <a:r>
              <a:rPr lang="ru-RU" sz="4000"/>
              <a:t>Эволюционный процесс изучается различными методами. Каждый из методов представляет свои доказательства.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63" name="AutoShape 11">
            <a:hlinkClick r:id="" action="ppaction://hlinkshowjump?jump=nextslide" highlightClick="1"/>
          </p:cNvPr>
          <p:cNvSpPr>
            <a:spLocks noChangeAspect="1" noChangeArrowheads="1"/>
          </p:cNvSpPr>
          <p:nvPr/>
        </p:nvSpPr>
        <p:spPr bwMode="auto">
          <a:xfrm>
            <a:off x="8675688" y="6389688"/>
            <a:ext cx="468312" cy="468312"/>
          </a:xfrm>
          <a:prstGeom prst="actionButtonForwardNext">
            <a:avLst/>
          </a:prstGeom>
          <a:solidFill>
            <a:srgbClr val="FFFF99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4915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868363"/>
          </a:xfrm>
        </p:spPr>
        <p:txBody>
          <a:bodyPr/>
          <a:lstStyle/>
          <a:p>
            <a:r>
              <a:rPr lang="ru-RU" b="1"/>
              <a:t>Сравнение флоры и фауны</a:t>
            </a:r>
          </a:p>
        </p:txBody>
      </p:sp>
      <p:sp>
        <p:nvSpPr>
          <p:cNvPr id="49162" name="Rectangle 10"/>
          <p:cNvSpPr>
            <a:spLocks noGrp="1" noChangeArrowheads="1"/>
          </p:cNvSpPr>
          <p:nvPr>
            <p:ph type="body" sz="half" idx="2"/>
          </p:nvPr>
        </p:nvSpPr>
        <p:spPr>
          <a:xfrm>
            <a:off x="228600" y="4876800"/>
            <a:ext cx="8686800" cy="1882775"/>
          </a:xfrm>
          <a:noFill/>
          <a:ln w="28575">
            <a:solidFill>
              <a:srgbClr val="008000"/>
            </a:solidFill>
          </a:ln>
        </p:spPr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ru-RU" sz="2400"/>
              <a:t>    </a:t>
            </a:r>
            <a:r>
              <a:rPr lang="ru-RU" sz="2800"/>
              <a:t>Австралия на протяжении более 120 млн. лет не соединялась с другими материками. В этот период происходило формирование особой фауны, развивались сумчатые и клоачные млекопитающие.</a:t>
            </a:r>
          </a:p>
        </p:txBody>
      </p:sp>
      <p:pic>
        <p:nvPicPr>
          <p:cNvPr id="49157" name="Picture 5" descr="животные различных материков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00200" y="914400"/>
            <a:ext cx="5486400" cy="3746500"/>
          </a:xfrm>
          <a:prstGeom prst="rect">
            <a:avLst/>
          </a:prstGeom>
          <a:noFill/>
          <a:ln w="28575">
            <a:solidFill>
              <a:srgbClr val="008000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6" name="Rectangle 16" descr="коала"/>
          <p:cNvSpPr>
            <a:spLocks noChangeArrowheads="1"/>
          </p:cNvSpPr>
          <p:nvPr/>
        </p:nvSpPr>
        <p:spPr bwMode="auto">
          <a:xfrm>
            <a:off x="0" y="0"/>
            <a:ext cx="3048000" cy="2286000"/>
          </a:xfrm>
          <a:prstGeom prst="rect">
            <a:avLst/>
          </a:prstGeom>
          <a:blipFill dpi="0" rotWithShape="1">
            <a:blip r:embed="rId3" cstate="print"/>
            <a:srcRect/>
            <a:stretch>
              <a:fillRect/>
            </a:stretch>
          </a:blipFill>
          <a:ln w="28575">
            <a:solidFill>
              <a:srgbClr val="008000"/>
            </a:solidFill>
            <a:miter lim="800000"/>
            <a:headEnd/>
            <a:tailEnd/>
          </a:ln>
          <a:effectLst/>
        </p:spPr>
        <p:txBody>
          <a:bodyPr wrap="none" anchor="b" anchorCtr="1"/>
          <a:lstStyle/>
          <a:p>
            <a:pPr algn="ctr"/>
            <a:r>
              <a:rPr lang="ru-RU" b="1">
                <a:solidFill>
                  <a:schemeClr val="bg1"/>
                </a:solidFill>
              </a:rPr>
              <a:t>коала</a:t>
            </a:r>
          </a:p>
        </p:txBody>
      </p:sp>
      <p:sp>
        <p:nvSpPr>
          <p:cNvPr id="51217" name="Rectangle 17" descr="опоссум обыкновенный"/>
          <p:cNvSpPr>
            <a:spLocks noChangeArrowheads="1"/>
          </p:cNvSpPr>
          <p:nvPr/>
        </p:nvSpPr>
        <p:spPr bwMode="auto">
          <a:xfrm>
            <a:off x="3048000" y="0"/>
            <a:ext cx="3048000" cy="2286000"/>
          </a:xfrm>
          <a:prstGeom prst="rect">
            <a:avLst/>
          </a:prstGeom>
          <a:blipFill dpi="0" rotWithShape="1">
            <a:blip r:embed="rId4" cstate="print"/>
            <a:srcRect/>
            <a:stretch>
              <a:fillRect/>
            </a:stretch>
          </a:blipFill>
          <a:ln w="28575">
            <a:solidFill>
              <a:srgbClr val="008000"/>
            </a:solidFill>
            <a:miter lim="800000"/>
            <a:headEnd/>
            <a:tailEnd/>
          </a:ln>
          <a:effectLst/>
        </p:spPr>
        <p:txBody>
          <a:bodyPr wrap="none" anchor="b" anchorCtr="1"/>
          <a:lstStyle/>
          <a:p>
            <a:pPr algn="ctr"/>
            <a:r>
              <a:rPr lang="ru-RU" b="1">
                <a:solidFill>
                  <a:schemeClr val="bg1"/>
                </a:solidFill>
              </a:rPr>
              <a:t>опоссум</a:t>
            </a:r>
          </a:p>
        </p:txBody>
      </p:sp>
      <p:sp>
        <p:nvSpPr>
          <p:cNvPr id="51218" name="Rectangle 18" descr="кускус пятнистый"/>
          <p:cNvSpPr>
            <a:spLocks noChangeArrowheads="1"/>
          </p:cNvSpPr>
          <p:nvPr/>
        </p:nvSpPr>
        <p:spPr bwMode="auto">
          <a:xfrm>
            <a:off x="6096000" y="0"/>
            <a:ext cx="3048000" cy="2286000"/>
          </a:xfrm>
          <a:prstGeom prst="rect">
            <a:avLst/>
          </a:prstGeom>
          <a:blipFill dpi="0" rotWithShape="1">
            <a:blip r:embed="rId5" cstate="print"/>
            <a:srcRect/>
            <a:stretch>
              <a:fillRect/>
            </a:stretch>
          </a:blipFill>
          <a:ln w="28575">
            <a:solidFill>
              <a:srgbClr val="008000"/>
            </a:solidFill>
            <a:miter lim="800000"/>
            <a:headEnd/>
            <a:tailEnd/>
          </a:ln>
          <a:effectLst/>
        </p:spPr>
        <p:txBody>
          <a:bodyPr wrap="none" anchor="b" anchorCtr="1"/>
          <a:lstStyle/>
          <a:p>
            <a:pPr algn="ctr"/>
            <a:r>
              <a:rPr lang="ru-RU" b="1">
                <a:solidFill>
                  <a:schemeClr val="bg1"/>
                </a:solidFill>
              </a:rPr>
              <a:t>кускус пятнистый</a:t>
            </a:r>
          </a:p>
        </p:txBody>
      </p:sp>
      <p:sp>
        <p:nvSpPr>
          <p:cNvPr id="51219" name="Rectangle 19" descr="ехидна австралийская"/>
          <p:cNvSpPr>
            <a:spLocks noChangeArrowheads="1"/>
          </p:cNvSpPr>
          <p:nvPr/>
        </p:nvSpPr>
        <p:spPr bwMode="auto">
          <a:xfrm>
            <a:off x="6096000" y="4572000"/>
            <a:ext cx="3048000" cy="2286000"/>
          </a:xfrm>
          <a:prstGeom prst="rect">
            <a:avLst/>
          </a:prstGeom>
          <a:blipFill dpi="0" rotWithShape="1">
            <a:blip r:embed="rId6" cstate="print"/>
            <a:srcRect/>
            <a:stretch>
              <a:fillRect/>
            </a:stretch>
          </a:blipFill>
          <a:ln w="28575">
            <a:solidFill>
              <a:srgbClr val="008000"/>
            </a:solidFill>
            <a:miter lim="800000"/>
            <a:headEnd/>
            <a:tailEnd/>
          </a:ln>
          <a:effectLst/>
        </p:spPr>
        <p:txBody>
          <a:bodyPr wrap="none" anchor="b" anchorCtr="1"/>
          <a:lstStyle/>
          <a:p>
            <a:pPr algn="ctr"/>
            <a:r>
              <a:rPr lang="ru-RU" b="1">
                <a:solidFill>
                  <a:schemeClr val="bg1"/>
                </a:solidFill>
              </a:rPr>
              <a:t>ехидна</a:t>
            </a:r>
          </a:p>
        </p:txBody>
      </p:sp>
      <p:sp>
        <p:nvSpPr>
          <p:cNvPr id="51220" name="Rectangle 20" descr="Подкласс сумчатые"/>
          <p:cNvSpPr>
            <a:spLocks noChangeArrowheads="1"/>
          </p:cNvSpPr>
          <p:nvPr/>
        </p:nvSpPr>
        <p:spPr bwMode="auto">
          <a:xfrm>
            <a:off x="3048000" y="4572000"/>
            <a:ext cx="3048000" cy="2286000"/>
          </a:xfrm>
          <a:prstGeom prst="rect">
            <a:avLst/>
          </a:prstGeom>
          <a:blipFill dpi="0" rotWithShape="1">
            <a:blip r:embed="rId7" cstate="print"/>
            <a:srcRect/>
            <a:stretch>
              <a:fillRect/>
            </a:stretch>
          </a:blipFill>
          <a:ln w="28575">
            <a:solidFill>
              <a:srgbClr val="008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51221" name="Rectangle 21" descr="Подкласс яйцекладущие"/>
          <p:cNvSpPr>
            <a:spLocks noChangeArrowheads="1"/>
          </p:cNvSpPr>
          <p:nvPr/>
        </p:nvSpPr>
        <p:spPr bwMode="auto">
          <a:xfrm>
            <a:off x="0" y="4572000"/>
            <a:ext cx="3048000" cy="2286000"/>
          </a:xfrm>
          <a:prstGeom prst="rect">
            <a:avLst/>
          </a:prstGeom>
          <a:blipFill dpi="0" rotWithShape="1">
            <a:blip r:embed="rId8" cstate="print"/>
            <a:srcRect/>
            <a:stretch>
              <a:fillRect/>
            </a:stretch>
          </a:blipFill>
          <a:ln w="28575">
            <a:solidFill>
              <a:srgbClr val="008000"/>
            </a:solidFill>
            <a:miter lim="800000"/>
            <a:headEnd/>
            <a:tailEnd/>
          </a:ln>
          <a:effectLst/>
        </p:spPr>
        <p:txBody>
          <a:bodyPr wrap="none" anchor="b" anchorCtr="1"/>
          <a:lstStyle/>
          <a:p>
            <a:pPr algn="ctr"/>
            <a:r>
              <a:rPr lang="ru-RU" b="1">
                <a:solidFill>
                  <a:schemeClr val="bg1"/>
                </a:solidFill>
              </a:rPr>
              <a:t>утконос</a:t>
            </a:r>
          </a:p>
        </p:txBody>
      </p:sp>
      <p:sp>
        <p:nvSpPr>
          <p:cNvPr id="51222" name="Rectangle 22" descr="сумчатый дьявол"/>
          <p:cNvSpPr>
            <a:spLocks noChangeArrowheads="1"/>
          </p:cNvSpPr>
          <p:nvPr/>
        </p:nvSpPr>
        <p:spPr bwMode="auto">
          <a:xfrm>
            <a:off x="0" y="2286000"/>
            <a:ext cx="3048000" cy="2286000"/>
          </a:xfrm>
          <a:prstGeom prst="rect">
            <a:avLst/>
          </a:prstGeom>
          <a:blipFill dpi="0" rotWithShape="1">
            <a:blip r:embed="rId9" cstate="print"/>
            <a:srcRect/>
            <a:stretch>
              <a:fillRect/>
            </a:stretch>
          </a:blipFill>
          <a:ln w="28575">
            <a:solidFill>
              <a:srgbClr val="008000"/>
            </a:solidFill>
            <a:miter lim="800000"/>
            <a:headEnd/>
            <a:tailEnd/>
          </a:ln>
          <a:effectLst/>
        </p:spPr>
        <p:txBody>
          <a:bodyPr wrap="none" anchor="b" anchorCtr="1"/>
          <a:lstStyle/>
          <a:p>
            <a:pPr algn="ctr"/>
            <a:r>
              <a:rPr lang="ru-RU" b="1">
                <a:solidFill>
                  <a:schemeClr val="bg1"/>
                </a:solidFill>
              </a:rPr>
              <a:t>сумчатый дьявол</a:t>
            </a:r>
          </a:p>
        </p:txBody>
      </p:sp>
      <p:sp>
        <p:nvSpPr>
          <p:cNvPr id="51223" name="Rectangle 23" descr="волк сумчатый"/>
          <p:cNvSpPr>
            <a:spLocks noChangeArrowheads="1"/>
          </p:cNvSpPr>
          <p:nvPr/>
        </p:nvSpPr>
        <p:spPr bwMode="auto">
          <a:xfrm>
            <a:off x="6096000" y="2286000"/>
            <a:ext cx="3048000" cy="2286000"/>
          </a:xfrm>
          <a:prstGeom prst="rect">
            <a:avLst/>
          </a:prstGeom>
          <a:blipFill dpi="0" rotWithShape="1">
            <a:blip r:embed="rId10" cstate="print"/>
            <a:srcRect/>
            <a:stretch>
              <a:fillRect/>
            </a:stretch>
          </a:blipFill>
          <a:ln w="28575">
            <a:solidFill>
              <a:srgbClr val="008000"/>
            </a:solidFill>
            <a:miter lim="800000"/>
            <a:headEnd/>
            <a:tailEnd/>
          </a:ln>
          <a:effectLst/>
        </p:spPr>
        <p:txBody>
          <a:bodyPr wrap="none" anchor="b" anchorCtr="1"/>
          <a:lstStyle/>
          <a:p>
            <a:pPr algn="ctr"/>
            <a:r>
              <a:rPr lang="ru-RU" b="1">
                <a:solidFill>
                  <a:schemeClr val="bg1"/>
                </a:solidFill>
              </a:rPr>
              <a:t>сумчатый волк</a:t>
            </a:r>
          </a:p>
        </p:txBody>
      </p:sp>
      <p:sp>
        <p:nvSpPr>
          <p:cNvPr id="51224" name="Rectangle 24" descr="гигинтский серый кенгуру"/>
          <p:cNvSpPr>
            <a:spLocks noChangeArrowheads="1"/>
          </p:cNvSpPr>
          <p:nvPr/>
        </p:nvSpPr>
        <p:spPr bwMode="auto">
          <a:xfrm>
            <a:off x="3048000" y="2286000"/>
            <a:ext cx="3048000" cy="2286000"/>
          </a:xfrm>
          <a:prstGeom prst="rect">
            <a:avLst/>
          </a:prstGeom>
          <a:blipFill dpi="0" rotWithShape="1">
            <a:blip r:embed="rId11" cstate="print"/>
            <a:srcRect/>
            <a:stretch>
              <a:fillRect/>
            </a:stretch>
          </a:blipFill>
          <a:ln w="28575">
            <a:solidFill>
              <a:srgbClr val="008000"/>
            </a:solidFill>
            <a:miter lim="800000"/>
            <a:headEnd/>
            <a:tailEnd/>
          </a:ln>
          <a:effectLst/>
        </p:spPr>
        <p:txBody>
          <a:bodyPr wrap="none" anchor="b" anchorCtr="1"/>
          <a:lstStyle/>
          <a:p>
            <a:pPr algn="ctr"/>
            <a:r>
              <a:rPr lang="ru-RU" b="1">
                <a:solidFill>
                  <a:schemeClr val="bg1"/>
                </a:solidFill>
              </a:rPr>
              <a:t>кенгуру</a:t>
            </a:r>
          </a:p>
        </p:txBody>
      </p:sp>
      <p:sp>
        <p:nvSpPr>
          <p:cNvPr id="51232" name="AutoShape 32">
            <a:hlinkClick r:id="" action="ppaction://hlinkshowjump?jump=nextslide" highlightClick="1"/>
          </p:cNvPr>
          <p:cNvSpPr>
            <a:spLocks noChangeAspect="1" noChangeArrowheads="1"/>
          </p:cNvSpPr>
          <p:nvPr/>
        </p:nvSpPr>
        <p:spPr bwMode="auto">
          <a:xfrm>
            <a:off x="8675688" y="6389688"/>
            <a:ext cx="468312" cy="468312"/>
          </a:xfrm>
          <a:prstGeom prst="actionButtonForwardNext">
            <a:avLst/>
          </a:prstGeom>
          <a:solidFill>
            <a:srgbClr val="FFFF99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52400"/>
            <a:ext cx="8229600" cy="609600"/>
          </a:xfrm>
        </p:spPr>
        <p:txBody>
          <a:bodyPr>
            <a:normAutofit fontScale="90000"/>
          </a:bodyPr>
          <a:lstStyle/>
          <a:p>
            <a:r>
              <a:rPr lang="ru-RU" sz="4000" b="1"/>
              <a:t>Игуана</a:t>
            </a:r>
          </a:p>
        </p:txBody>
      </p:sp>
      <p:pic>
        <p:nvPicPr>
          <p:cNvPr id="59398" name="Picture 6" descr="игуана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tretch>
            <a:fillRect/>
          </a:stretch>
        </p:blipFill>
        <p:spPr>
          <a:xfrm>
            <a:off x="3122345" y="1600200"/>
            <a:ext cx="2899310" cy="2185988"/>
          </a:xfrm>
          <a:noFill/>
          <a:ln w="28575">
            <a:solidFill>
              <a:srgbClr val="008000"/>
            </a:solidFill>
          </a:ln>
        </p:spPr>
      </p:pic>
      <p:sp>
        <p:nvSpPr>
          <p:cNvPr id="59397" name="Rectangle 5"/>
          <p:cNvSpPr>
            <a:spLocks noGrp="1" noChangeArrowheads="1"/>
          </p:cNvSpPr>
          <p:nvPr>
            <p:ph type="body" sz="half" idx="2"/>
          </p:nvPr>
        </p:nvSpPr>
        <p:spPr>
          <a:xfrm>
            <a:off x="228600" y="5105400"/>
            <a:ext cx="8763000" cy="1600200"/>
          </a:xfrm>
          <a:noFill/>
          <a:ln w="28575">
            <a:solidFill>
              <a:srgbClr val="008000"/>
            </a:solidFill>
          </a:ln>
        </p:spPr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ru-RU" sz="1400"/>
              <a:t>     </a:t>
            </a:r>
            <a:r>
              <a:rPr lang="ru-RU" sz="2800"/>
              <a:t>Следы геологического единства Южной Америки, Африки, острова Мадагаскар сохраняются в современной фауне. Например, ящерицы-игуаны Мадагаскара и Южной Америки.</a:t>
            </a:r>
          </a:p>
        </p:txBody>
      </p:sp>
      <p:sp>
        <p:nvSpPr>
          <p:cNvPr id="59399" name="AutoShape 7">
            <a:hlinkClick r:id="rId4" action="ppaction://hlinksldjump" highlightClick="1"/>
          </p:cNvPr>
          <p:cNvSpPr>
            <a:spLocks noChangeAspect="1" noChangeArrowheads="1"/>
          </p:cNvSpPr>
          <p:nvPr/>
        </p:nvSpPr>
        <p:spPr bwMode="auto">
          <a:xfrm>
            <a:off x="8675688" y="6389688"/>
            <a:ext cx="468312" cy="468312"/>
          </a:xfrm>
          <a:prstGeom prst="actionButtonHome">
            <a:avLst/>
          </a:prstGeom>
          <a:solidFill>
            <a:srgbClr val="FFFF99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b="1"/>
              <a:t>Реликты</a:t>
            </a:r>
          </a:p>
        </p:txBody>
      </p:sp>
      <p:sp>
        <p:nvSpPr>
          <p:cNvPr id="54275" name="Rectangle 3"/>
          <p:cNvSpPr>
            <a:spLocks noGrp="1" noChangeArrowheads="1"/>
          </p:cNvSpPr>
          <p:nvPr>
            <p:ph idx="1"/>
          </p:nvPr>
        </p:nvSpPr>
        <p:spPr>
          <a:noFill/>
          <a:ln w="28575">
            <a:solidFill>
              <a:srgbClr val="008000"/>
            </a:solidFill>
          </a:ln>
        </p:spPr>
        <p:txBody>
          <a:bodyPr/>
          <a:lstStyle/>
          <a:p>
            <a:pPr>
              <a:buFontTx/>
              <a:buNone/>
            </a:pPr>
            <a:r>
              <a:rPr lang="ru-RU" sz="3600" b="1">
                <a:solidFill>
                  <a:srgbClr val="008000"/>
                </a:solidFill>
              </a:rPr>
              <a:t>   Реликтовые формы</a:t>
            </a:r>
            <a:r>
              <a:rPr lang="ru-RU" sz="3600"/>
              <a:t> – это ныне живущие виды с комплексом признаков, характерных для давно вымерших групп прошлых эпох. Реликтовые формы свидетельствуют о флоре и фауне далекого прошлого Земли.</a:t>
            </a:r>
          </a:p>
        </p:txBody>
      </p:sp>
      <p:sp>
        <p:nvSpPr>
          <p:cNvPr id="54276" name="AutoShape 4">
            <a:hlinkClick r:id="" action="ppaction://hlinkshowjump?jump=nextslide" highlightClick="1"/>
          </p:cNvPr>
          <p:cNvSpPr>
            <a:spLocks noChangeAspect="1" noChangeArrowheads="1"/>
          </p:cNvSpPr>
          <p:nvPr/>
        </p:nvSpPr>
        <p:spPr bwMode="auto">
          <a:xfrm>
            <a:off x="8675688" y="6389688"/>
            <a:ext cx="468312" cy="468312"/>
          </a:xfrm>
          <a:prstGeom prst="actionButtonForwardNext">
            <a:avLst/>
          </a:prstGeom>
          <a:solidFill>
            <a:srgbClr val="FFFF99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990600"/>
          </a:xfrm>
        </p:spPr>
        <p:txBody>
          <a:bodyPr/>
          <a:lstStyle/>
          <a:p>
            <a:r>
              <a:rPr lang="ru-RU" b="1"/>
              <a:t>Гаттерия</a:t>
            </a:r>
          </a:p>
        </p:txBody>
      </p:sp>
      <p:pic>
        <p:nvPicPr>
          <p:cNvPr id="55302" name="Picture 6" descr="гаттерия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tretch>
            <a:fillRect/>
          </a:stretch>
        </p:blipFill>
        <p:spPr>
          <a:xfrm>
            <a:off x="3122345" y="1600200"/>
            <a:ext cx="2899310" cy="2185988"/>
          </a:xfrm>
          <a:noFill/>
          <a:ln w="28575">
            <a:solidFill>
              <a:srgbClr val="008000"/>
            </a:solidFill>
          </a:ln>
        </p:spPr>
      </p:pic>
      <p:sp>
        <p:nvSpPr>
          <p:cNvPr id="55303" name="Rectangle 7"/>
          <p:cNvSpPr>
            <a:spLocks noGrp="1" noChangeArrowheads="1"/>
          </p:cNvSpPr>
          <p:nvPr>
            <p:ph type="body" sz="half" idx="2"/>
          </p:nvPr>
        </p:nvSpPr>
        <p:spPr>
          <a:xfrm>
            <a:off x="457200" y="4876800"/>
            <a:ext cx="8229600" cy="1828800"/>
          </a:xfrm>
          <a:noFill/>
          <a:ln w="28575">
            <a:solidFill>
              <a:srgbClr val="008000"/>
            </a:solidFill>
          </a:ln>
        </p:spPr>
        <p:txBody>
          <a:bodyPr/>
          <a:lstStyle/>
          <a:p>
            <a:pPr>
              <a:buFontTx/>
              <a:buNone/>
            </a:pPr>
            <a:r>
              <a:rPr lang="ru-RU" sz="2800"/>
              <a:t>   Гаттерия – рептилия, обитающая в Новой Зеландии. Этот вид является единственным ныне живущим представителем подкласса Первоящеров в классе Рептилий.</a:t>
            </a:r>
          </a:p>
        </p:txBody>
      </p:sp>
      <p:sp>
        <p:nvSpPr>
          <p:cNvPr id="55304" name="AutoShape 8">
            <a:hlinkClick r:id="" action="ppaction://hlinkshowjump?jump=nextslide" highlightClick="1"/>
          </p:cNvPr>
          <p:cNvSpPr>
            <a:spLocks noChangeAspect="1" noChangeArrowheads="1"/>
          </p:cNvSpPr>
          <p:nvPr/>
        </p:nvSpPr>
        <p:spPr bwMode="auto">
          <a:xfrm>
            <a:off x="8675688" y="6389688"/>
            <a:ext cx="468312" cy="468312"/>
          </a:xfrm>
          <a:prstGeom prst="actionButtonForwardNext">
            <a:avLst/>
          </a:prstGeom>
          <a:solidFill>
            <a:srgbClr val="FFFF99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990600"/>
          </a:xfrm>
        </p:spPr>
        <p:txBody>
          <a:bodyPr/>
          <a:lstStyle/>
          <a:p>
            <a:r>
              <a:rPr lang="ru-RU" b="1"/>
              <a:t>Латимерия</a:t>
            </a:r>
          </a:p>
        </p:txBody>
      </p:sp>
      <p:sp>
        <p:nvSpPr>
          <p:cNvPr id="62470" name="Rectangle 6"/>
          <p:cNvSpPr>
            <a:spLocks noGrp="1" noChangeArrowheads="1"/>
          </p:cNvSpPr>
          <p:nvPr>
            <p:ph type="body" sz="half" idx="2"/>
          </p:nvPr>
        </p:nvSpPr>
        <p:spPr>
          <a:xfrm>
            <a:off x="304800" y="4800600"/>
            <a:ext cx="8610600" cy="1905000"/>
          </a:xfrm>
          <a:noFill/>
          <a:ln w="28575">
            <a:solidFill>
              <a:srgbClr val="008000"/>
            </a:solidFill>
          </a:ln>
        </p:spPr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ru-RU" sz="2400"/>
              <a:t>    </a:t>
            </a:r>
            <a:r>
              <a:rPr lang="ru-RU" sz="2800"/>
              <a:t>Латимерия (целокант) – кистеперая рыба, обитающая в глубоководных участках у берегов Восточной Африки. Единственный представитель отряда Кистеперых рыб, наиболее близкий к наземным позвоночным.</a:t>
            </a:r>
          </a:p>
        </p:txBody>
      </p:sp>
      <p:pic>
        <p:nvPicPr>
          <p:cNvPr id="62468" name="Picture 4" descr="Подкласс кистеперые рыбы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28800" y="914400"/>
            <a:ext cx="5181600" cy="3665538"/>
          </a:xfrm>
          <a:prstGeom prst="rect">
            <a:avLst/>
          </a:prstGeom>
          <a:noFill/>
          <a:ln w="28575">
            <a:solidFill>
              <a:srgbClr val="008000"/>
            </a:solidFill>
            <a:miter lim="800000"/>
            <a:headEnd/>
            <a:tailEnd/>
          </a:ln>
        </p:spPr>
      </p:pic>
      <p:sp>
        <p:nvSpPr>
          <p:cNvPr id="62471" name="AutoShape 7">
            <a:hlinkClick r:id="" action="ppaction://hlinkshowjump?jump=nextslide" highlightClick="1"/>
          </p:cNvPr>
          <p:cNvSpPr>
            <a:spLocks noChangeAspect="1" noChangeArrowheads="1"/>
          </p:cNvSpPr>
          <p:nvPr/>
        </p:nvSpPr>
        <p:spPr bwMode="auto">
          <a:xfrm>
            <a:off x="8675688" y="6389688"/>
            <a:ext cx="468312" cy="468312"/>
          </a:xfrm>
          <a:prstGeom prst="actionButtonForwardNext">
            <a:avLst/>
          </a:prstGeom>
          <a:solidFill>
            <a:srgbClr val="FFFF99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0"/>
            <a:ext cx="8229600" cy="990600"/>
          </a:xfrm>
        </p:spPr>
        <p:txBody>
          <a:bodyPr/>
          <a:lstStyle/>
          <a:p>
            <a:r>
              <a:rPr lang="ru-RU" b="1"/>
              <a:t>Гинкго двулопастный</a:t>
            </a:r>
          </a:p>
        </p:txBody>
      </p:sp>
      <p:sp>
        <p:nvSpPr>
          <p:cNvPr id="65542" name="Rectangle 6"/>
          <p:cNvSpPr>
            <a:spLocks noGrp="1" noChangeArrowheads="1"/>
          </p:cNvSpPr>
          <p:nvPr>
            <p:ph type="body" sz="half" idx="2"/>
          </p:nvPr>
        </p:nvSpPr>
        <p:spPr>
          <a:xfrm>
            <a:off x="228600" y="4800600"/>
            <a:ext cx="8686800" cy="1905000"/>
          </a:xfrm>
          <a:noFill/>
          <a:ln w="28575">
            <a:solidFill>
              <a:srgbClr val="008000"/>
            </a:solidFill>
          </a:ln>
        </p:spPr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ru-RU" sz="2000"/>
              <a:t>     </a:t>
            </a:r>
            <a:r>
              <a:rPr lang="ru-RU" sz="2800"/>
              <a:t>Гинкго двулопастный – реликтовое растение. В настоящее время распространено в Китае и Японии только как декоративное растение. Облик гинкго позволяет представить древесные формы, вымершие в юрском периоде.</a:t>
            </a:r>
          </a:p>
        </p:txBody>
      </p:sp>
      <p:pic>
        <p:nvPicPr>
          <p:cNvPr id="65540" name="Picture 4" descr="гинкго двулопастный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33600" y="914400"/>
            <a:ext cx="4914900" cy="3705225"/>
          </a:xfrm>
          <a:prstGeom prst="rect">
            <a:avLst/>
          </a:prstGeom>
          <a:noFill/>
          <a:ln w="28575">
            <a:solidFill>
              <a:srgbClr val="008000"/>
            </a:solidFill>
            <a:miter lim="800000"/>
            <a:headEnd/>
            <a:tailEnd/>
          </a:ln>
        </p:spPr>
      </p:pic>
      <p:sp>
        <p:nvSpPr>
          <p:cNvPr id="65543" name="AutoShape 7">
            <a:hlinkClick r:id="rId4" action="ppaction://hlinksldjump" highlightClick="1"/>
          </p:cNvPr>
          <p:cNvSpPr>
            <a:spLocks noChangeAspect="1" noChangeArrowheads="1"/>
          </p:cNvSpPr>
          <p:nvPr/>
        </p:nvSpPr>
        <p:spPr bwMode="auto">
          <a:xfrm>
            <a:off x="8675688" y="6389688"/>
            <a:ext cx="468312" cy="468312"/>
          </a:xfrm>
          <a:prstGeom prst="actionButtonHome">
            <a:avLst/>
          </a:prstGeom>
          <a:solidFill>
            <a:srgbClr val="FFFF99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8626" name="Organization Chart 18"/>
          <p:cNvGraphicFramePr>
            <a:graphicFrameLocks/>
          </p:cNvGraphicFramePr>
          <p:nvPr/>
        </p:nvGraphicFramePr>
        <p:xfrm>
          <a:off x="381000" y="838200"/>
          <a:ext cx="8458200" cy="4724400"/>
        </p:xfrm>
        <a:graphic>
          <a:graphicData uri="http://schemas.openxmlformats.org/drawingml/2006/compatibility">
            <com:legacyDrawing xmlns:com="http://schemas.openxmlformats.org/drawingml/2006/compatibility" spid="_x0000_s68626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b="1"/>
              <a:t>Гомология органов</a:t>
            </a:r>
          </a:p>
        </p:txBody>
      </p:sp>
      <p:sp>
        <p:nvSpPr>
          <p:cNvPr id="7065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905000"/>
            <a:ext cx="8229600" cy="3733800"/>
          </a:xfrm>
          <a:noFill/>
          <a:ln w="28575">
            <a:solidFill>
              <a:srgbClr val="008000"/>
            </a:solidFill>
          </a:ln>
        </p:spPr>
        <p:txBody>
          <a:bodyPr/>
          <a:lstStyle/>
          <a:p>
            <a:pPr>
              <a:buFontTx/>
              <a:buNone/>
            </a:pPr>
            <a:r>
              <a:rPr lang="ru-RU"/>
              <a:t>   </a:t>
            </a:r>
            <a:r>
              <a:rPr lang="ru-RU" sz="3600" b="1">
                <a:solidFill>
                  <a:srgbClr val="008000"/>
                </a:solidFill>
              </a:rPr>
              <a:t>Гомологичные органы</a:t>
            </a:r>
            <a:r>
              <a:rPr lang="ru-RU" sz="3600"/>
              <a:t> – это органы, имеющие сходный план строения, выполняющие как сходные, так и различные функции и развивающиеся из сходных зачатков.</a:t>
            </a:r>
          </a:p>
        </p:txBody>
      </p:sp>
      <p:sp>
        <p:nvSpPr>
          <p:cNvPr id="70660" name="AutoShape 4">
            <a:hlinkClick r:id="" action="ppaction://hlinkshowjump?jump=nextslide" highlightClick="1"/>
          </p:cNvPr>
          <p:cNvSpPr>
            <a:spLocks noChangeAspect="1" noChangeArrowheads="1"/>
          </p:cNvSpPr>
          <p:nvPr/>
        </p:nvSpPr>
        <p:spPr bwMode="auto">
          <a:xfrm>
            <a:off x="8675688" y="6389688"/>
            <a:ext cx="468312" cy="468312"/>
          </a:xfrm>
          <a:prstGeom prst="actionButtonForwardNext">
            <a:avLst/>
          </a:prstGeom>
          <a:solidFill>
            <a:srgbClr val="FFFF99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b="1"/>
              <a:t>Гомология органов</a:t>
            </a:r>
          </a:p>
        </p:txBody>
      </p:sp>
      <p:sp>
        <p:nvSpPr>
          <p:cNvPr id="71688" name="Rectangle 8"/>
          <p:cNvSpPr>
            <a:spLocks noGrp="1" noChangeArrowheads="1"/>
          </p:cNvSpPr>
          <p:nvPr>
            <p:ph type="body" sz="half" idx="2"/>
          </p:nvPr>
        </p:nvSpPr>
        <p:spPr>
          <a:xfrm>
            <a:off x="4953000" y="1676400"/>
            <a:ext cx="3810000" cy="4419600"/>
          </a:xfrm>
          <a:noFill/>
          <a:ln w="28575">
            <a:solidFill>
              <a:srgbClr val="008000"/>
            </a:solidFill>
          </a:ln>
        </p:spPr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ru-RU" sz="2400"/>
              <a:t>    </a:t>
            </a:r>
            <a:r>
              <a:rPr lang="ru-RU" sz="2800"/>
              <a:t>Различные по внешнему виду и функциям конечности млекопитающих имеют сходный план строения и формирования: кости плеча, предплечья, запястья, пясти, фаланг пальцев.</a:t>
            </a:r>
          </a:p>
        </p:txBody>
      </p:sp>
      <p:pic>
        <p:nvPicPr>
          <p:cNvPr id="71684" name="Picture 4" descr="Гомологичные органы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1000" y="1676400"/>
            <a:ext cx="4249738" cy="4419600"/>
          </a:xfrm>
          <a:prstGeom prst="rect">
            <a:avLst/>
          </a:prstGeom>
          <a:noFill/>
          <a:ln w="28575">
            <a:solidFill>
              <a:srgbClr val="008000"/>
            </a:solidFill>
            <a:miter lim="800000"/>
            <a:headEnd/>
            <a:tailEnd/>
          </a:ln>
        </p:spPr>
      </p:pic>
      <p:sp>
        <p:nvSpPr>
          <p:cNvPr id="71692" name="AutoShape 12">
            <a:hlinkClick r:id="" action="ppaction://hlinkshowjump?jump=nextslide" highlightClick="1"/>
          </p:cNvPr>
          <p:cNvSpPr>
            <a:spLocks noChangeAspect="1" noChangeArrowheads="1"/>
          </p:cNvSpPr>
          <p:nvPr/>
        </p:nvSpPr>
        <p:spPr bwMode="auto">
          <a:xfrm>
            <a:off x="8675688" y="6389688"/>
            <a:ext cx="468312" cy="468312"/>
          </a:xfrm>
          <a:prstGeom prst="actionButtonForwardNext">
            <a:avLst/>
          </a:prstGeom>
          <a:solidFill>
            <a:srgbClr val="FFFF99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Organization Chart 10"/>
          <p:cNvGrpSpPr>
            <a:grpSpLocks noChangeAspect="1"/>
          </p:cNvGrpSpPr>
          <p:nvPr/>
        </p:nvGrpSpPr>
        <p:grpSpPr bwMode="auto">
          <a:xfrm>
            <a:off x="381000" y="228600"/>
            <a:ext cx="8305800" cy="5943600"/>
            <a:chOff x="288" y="1017"/>
            <a:chExt cx="1440" cy="2015"/>
          </a:xfrm>
        </p:grpSpPr>
        <p:cxnSp>
          <p:nvCxnSpPr>
            <p:cNvPr id="16404" name="_s16404"/>
            <p:cNvCxnSpPr>
              <a:cxnSpLocks noChangeShapeType="1"/>
              <a:stCxn id="16" idx="1"/>
              <a:endCxn id="12" idx="2"/>
            </p:cNvCxnSpPr>
            <p:nvPr/>
          </p:nvCxnSpPr>
          <p:spPr bwMode="auto">
            <a:xfrm rot="10800000">
              <a:off x="720" y="1305"/>
              <a:ext cx="144" cy="1584"/>
            </a:xfrm>
            <a:prstGeom prst="bentConnector2">
              <a:avLst/>
            </a:prstGeom>
            <a:noFill/>
            <a:ln w="28575">
              <a:solidFill>
                <a:srgbClr val="540000"/>
              </a:solidFill>
              <a:miter lim="800000"/>
              <a:headEnd/>
              <a:tailEnd/>
            </a:ln>
          </p:spPr>
        </p:cxnSp>
        <p:cxnSp>
          <p:nvCxnSpPr>
            <p:cNvPr id="16401" name="_s16401"/>
            <p:cNvCxnSpPr>
              <a:cxnSpLocks noChangeShapeType="1"/>
              <a:stCxn id="15" idx="1"/>
              <a:endCxn id="12" idx="2"/>
            </p:cNvCxnSpPr>
            <p:nvPr/>
          </p:nvCxnSpPr>
          <p:spPr bwMode="auto">
            <a:xfrm rot="10800000">
              <a:off x="720" y="1305"/>
              <a:ext cx="144" cy="1152"/>
            </a:xfrm>
            <a:prstGeom prst="bentConnector2">
              <a:avLst/>
            </a:prstGeom>
            <a:noFill/>
            <a:ln w="28575">
              <a:solidFill>
                <a:srgbClr val="540000"/>
              </a:solidFill>
              <a:miter lim="800000"/>
              <a:headEnd/>
              <a:tailEnd/>
            </a:ln>
          </p:spPr>
        </p:cxnSp>
        <p:cxnSp>
          <p:nvCxnSpPr>
            <p:cNvPr id="16400" name="_s16400"/>
            <p:cNvCxnSpPr>
              <a:cxnSpLocks noChangeShapeType="1"/>
              <a:stCxn id="14" idx="1"/>
              <a:endCxn id="12" idx="2"/>
            </p:cNvCxnSpPr>
            <p:nvPr/>
          </p:nvCxnSpPr>
          <p:spPr bwMode="auto">
            <a:xfrm rot="10800000">
              <a:off x="720" y="1305"/>
              <a:ext cx="144" cy="720"/>
            </a:xfrm>
            <a:prstGeom prst="bentConnector2">
              <a:avLst/>
            </a:prstGeom>
            <a:noFill/>
            <a:ln w="28575">
              <a:solidFill>
                <a:srgbClr val="540000"/>
              </a:solidFill>
              <a:miter lim="800000"/>
              <a:headEnd/>
              <a:tailEnd/>
            </a:ln>
          </p:spPr>
        </p:cxnSp>
        <p:cxnSp>
          <p:nvCxnSpPr>
            <p:cNvPr id="16399" name="_s16399"/>
            <p:cNvCxnSpPr>
              <a:cxnSpLocks noChangeShapeType="1"/>
              <a:stCxn id="13" idx="1"/>
              <a:endCxn id="12" idx="2"/>
            </p:cNvCxnSpPr>
            <p:nvPr/>
          </p:nvCxnSpPr>
          <p:spPr bwMode="auto">
            <a:xfrm rot="10800000">
              <a:off x="720" y="1305"/>
              <a:ext cx="144" cy="288"/>
            </a:xfrm>
            <a:prstGeom prst="bentConnector2">
              <a:avLst/>
            </a:prstGeom>
            <a:noFill/>
            <a:ln w="28575">
              <a:solidFill>
                <a:srgbClr val="540000"/>
              </a:solidFill>
              <a:miter lim="800000"/>
              <a:headEnd/>
              <a:tailEnd/>
            </a:ln>
          </p:spPr>
        </p:cxnSp>
        <p:sp>
          <p:nvSpPr>
            <p:cNvPr id="12" name="_s16395"/>
            <p:cNvSpPr>
              <a:spLocks noChangeArrowheads="1"/>
            </p:cNvSpPr>
            <p:nvPr/>
          </p:nvSpPr>
          <p:spPr bwMode="auto">
            <a:xfrm>
              <a:off x="288" y="1017"/>
              <a:ext cx="864" cy="288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F9F67F"/>
                </a:gs>
                <a:gs pos="100000">
                  <a:srgbClr val="FFCC00"/>
                </a:gs>
              </a:gsLst>
              <a:lin ang="5400000" scaled="1"/>
            </a:gradFill>
            <a:ln w="9525">
              <a:solidFill>
                <a:srgbClr val="800000"/>
              </a:solidFill>
              <a:round/>
              <a:headEnd/>
              <a:tailEnd/>
            </a:ln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20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cs typeface="Arial" charset="0"/>
                </a:rPr>
                <a:t>Основные доказательства эволюции</a:t>
              </a:r>
            </a:p>
          </p:txBody>
        </p:sp>
        <p:sp>
          <p:nvSpPr>
            <p:cNvPr id="13" name="_s16396"/>
            <p:cNvSpPr>
              <a:spLocks noChangeArrowheads="1"/>
            </p:cNvSpPr>
            <p:nvPr/>
          </p:nvSpPr>
          <p:spPr bwMode="auto">
            <a:xfrm>
              <a:off x="864" y="1449"/>
              <a:ext cx="864" cy="288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9525">
              <a:solidFill>
                <a:srgbClr val="800000"/>
              </a:solidFill>
              <a:round/>
              <a:headEnd/>
              <a:tailEnd/>
            </a:ln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ru-RU" sz="2400" b="1" dirty="0" smtClean="0">
                  <a:solidFill>
                    <a:srgbClr val="FF0000"/>
                  </a:solidFill>
                  <a:cs typeface="Arial" charset="0"/>
                </a:rPr>
                <a:t>Цитологические</a:t>
              </a:r>
              <a:endPara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charset="0"/>
                <a:cs typeface="Arial" charset="0"/>
              </a:endParaRPr>
            </a:p>
          </p:txBody>
        </p:sp>
        <p:sp>
          <p:nvSpPr>
            <p:cNvPr id="14" name="_s16397"/>
            <p:cNvSpPr>
              <a:spLocks noChangeArrowheads="1"/>
            </p:cNvSpPr>
            <p:nvPr/>
          </p:nvSpPr>
          <p:spPr bwMode="auto">
            <a:xfrm>
              <a:off x="864" y="1881"/>
              <a:ext cx="864" cy="288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9525">
              <a:solidFill>
                <a:srgbClr val="800000"/>
              </a:solidFill>
              <a:round/>
              <a:headEnd/>
              <a:tailEnd/>
            </a:ln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24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cs typeface="Arial" charset="0"/>
                </a:rPr>
                <a:t>Эмбриологические   </a:t>
              </a:r>
            </a:p>
          </p:txBody>
        </p:sp>
        <p:sp>
          <p:nvSpPr>
            <p:cNvPr id="15" name="_s16398"/>
            <p:cNvSpPr>
              <a:spLocks noChangeArrowheads="1"/>
            </p:cNvSpPr>
            <p:nvPr/>
          </p:nvSpPr>
          <p:spPr bwMode="auto">
            <a:xfrm>
              <a:off x="864" y="2313"/>
              <a:ext cx="864" cy="288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9525">
              <a:solidFill>
                <a:srgbClr val="800000"/>
              </a:solidFill>
              <a:round/>
              <a:headEnd/>
              <a:tailEnd/>
            </a:ln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24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cs typeface="Arial" charset="0"/>
                </a:rPr>
                <a:t> Палеонтологические</a:t>
              </a:r>
            </a:p>
          </p:txBody>
        </p:sp>
        <p:sp>
          <p:nvSpPr>
            <p:cNvPr id="16" name="_s16403"/>
            <p:cNvSpPr>
              <a:spLocks noChangeArrowheads="1"/>
            </p:cNvSpPr>
            <p:nvPr/>
          </p:nvSpPr>
          <p:spPr bwMode="auto">
            <a:xfrm>
              <a:off x="864" y="2745"/>
              <a:ext cx="864" cy="287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9525">
              <a:solidFill>
                <a:srgbClr val="800000"/>
              </a:solidFill>
              <a:round/>
              <a:headEnd/>
              <a:tailEnd/>
            </a:ln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24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cs typeface="Arial" charset="0"/>
                </a:rPr>
                <a:t> Морфологические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914400"/>
          </a:xfrm>
        </p:spPr>
        <p:txBody>
          <a:bodyPr/>
          <a:lstStyle/>
          <a:p>
            <a:r>
              <a:rPr lang="ru-RU" b="1"/>
              <a:t>Гомология органов</a:t>
            </a:r>
          </a:p>
        </p:txBody>
      </p:sp>
      <p:sp>
        <p:nvSpPr>
          <p:cNvPr id="73731" name="Rectangle 3"/>
          <p:cNvSpPr>
            <a:spLocks noGrp="1" noChangeArrowheads="1"/>
          </p:cNvSpPr>
          <p:nvPr>
            <p:ph type="body" sz="half" idx="2"/>
          </p:nvPr>
        </p:nvSpPr>
        <p:spPr>
          <a:xfrm>
            <a:off x="457200" y="4648200"/>
            <a:ext cx="4648200" cy="1981200"/>
          </a:xfrm>
          <a:noFill/>
          <a:ln w="28575">
            <a:solidFill>
              <a:srgbClr val="008000"/>
            </a:solidFill>
          </a:ln>
        </p:spPr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ru-RU" sz="2400" b="1"/>
              <a:t>    </a:t>
            </a:r>
            <a:r>
              <a:rPr lang="ru-RU" sz="1800" b="1">
                <a:solidFill>
                  <a:srgbClr val="008000"/>
                </a:solidFill>
              </a:rPr>
              <a:t>Гомология слуховых косточек позвоночных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ru-RU" sz="2400"/>
              <a:t>    </a:t>
            </a:r>
            <a:r>
              <a:rPr lang="ru-RU" sz="1800"/>
              <a:t>1 – череп костной рыбы; 2 – череп пресмыкающегося; 3 – череп млекопитающего. Красным цветом обозначена наковальня, синим –молоточек, зеленым – стремечко</a:t>
            </a:r>
          </a:p>
        </p:txBody>
      </p:sp>
      <p:pic>
        <p:nvPicPr>
          <p:cNvPr id="73732" name="Picture 4" descr="гомология у животных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86400" y="1219200"/>
            <a:ext cx="3314700" cy="5143500"/>
          </a:xfrm>
          <a:prstGeom prst="rect">
            <a:avLst/>
          </a:prstGeom>
          <a:noFill/>
          <a:ln w="28575">
            <a:solidFill>
              <a:srgbClr val="008000"/>
            </a:solidFill>
            <a:miter lim="800000"/>
            <a:headEnd/>
            <a:tailEnd/>
          </a:ln>
        </p:spPr>
      </p:pic>
      <p:sp>
        <p:nvSpPr>
          <p:cNvPr id="73733" name="Rectangle 5"/>
          <p:cNvSpPr>
            <a:spLocks noChangeArrowheads="1"/>
          </p:cNvSpPr>
          <p:nvPr/>
        </p:nvSpPr>
        <p:spPr bwMode="auto">
          <a:xfrm>
            <a:off x="3048000" y="5334000"/>
            <a:ext cx="3124200" cy="1096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endParaRPr lang="ru-RU" sz="3200"/>
          </a:p>
        </p:txBody>
      </p:sp>
      <p:sp>
        <p:nvSpPr>
          <p:cNvPr id="73738" name="Rectangle 10"/>
          <p:cNvSpPr>
            <a:spLocks noChangeArrowheads="1"/>
          </p:cNvSpPr>
          <p:nvPr/>
        </p:nvSpPr>
        <p:spPr bwMode="auto">
          <a:xfrm>
            <a:off x="457200" y="990600"/>
            <a:ext cx="4648200" cy="3505200"/>
          </a:xfrm>
          <a:prstGeom prst="rect">
            <a:avLst/>
          </a:prstGeom>
          <a:noFill/>
          <a:ln w="28575">
            <a:solidFill>
              <a:srgbClr val="008000"/>
            </a:solidFill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ru-RU" sz="2800"/>
              <a:t>   Изучение анатомии черепа в ряду высших и низших позвоночных позволило установить гомологию костей черепа у рыб и слуховых косточек у млекопитающих.</a:t>
            </a:r>
          </a:p>
        </p:txBody>
      </p:sp>
      <p:sp>
        <p:nvSpPr>
          <p:cNvPr id="73740" name="AutoShape 12">
            <a:hlinkClick r:id="rId4" action="ppaction://hlinksldjump" highlightClick="1"/>
          </p:cNvPr>
          <p:cNvSpPr>
            <a:spLocks noChangeAspect="1" noChangeArrowheads="1"/>
          </p:cNvSpPr>
          <p:nvPr/>
        </p:nvSpPr>
        <p:spPr bwMode="auto">
          <a:xfrm>
            <a:off x="8675688" y="6389688"/>
            <a:ext cx="468312" cy="468312"/>
          </a:xfrm>
          <a:prstGeom prst="actionButtonHome">
            <a:avLst/>
          </a:prstGeom>
          <a:solidFill>
            <a:srgbClr val="FFFF99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b="1"/>
              <a:t>Рудименты</a:t>
            </a:r>
          </a:p>
        </p:txBody>
      </p:sp>
      <p:sp>
        <p:nvSpPr>
          <p:cNvPr id="8089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905000"/>
            <a:ext cx="8229600" cy="3276600"/>
          </a:xfrm>
          <a:noFill/>
          <a:ln w="28575">
            <a:solidFill>
              <a:srgbClr val="008000"/>
            </a:solidFill>
          </a:ln>
        </p:spPr>
        <p:txBody>
          <a:bodyPr/>
          <a:lstStyle/>
          <a:p>
            <a:pPr>
              <a:buFontTx/>
              <a:buNone/>
            </a:pPr>
            <a:r>
              <a:rPr lang="ru-RU" sz="3600"/>
              <a:t>   </a:t>
            </a:r>
            <a:r>
              <a:rPr lang="ru-RU" sz="3600" b="1">
                <a:solidFill>
                  <a:srgbClr val="008000"/>
                </a:solidFill>
              </a:rPr>
              <a:t>Рудиментарные органы</a:t>
            </a:r>
            <a:r>
              <a:rPr lang="ru-RU" sz="3600"/>
              <a:t> – это органы, утратившие в филогенезе свое значение и функцию и остающиеся у организмов в виде недоразвитых образований</a:t>
            </a:r>
          </a:p>
        </p:txBody>
      </p:sp>
      <p:sp>
        <p:nvSpPr>
          <p:cNvPr id="80900" name="AutoShape 4">
            <a:hlinkClick r:id="" action="ppaction://hlinkshowjump?jump=nextslide" highlightClick="1"/>
          </p:cNvPr>
          <p:cNvSpPr>
            <a:spLocks noChangeAspect="1" noChangeArrowheads="1"/>
          </p:cNvSpPr>
          <p:nvPr/>
        </p:nvSpPr>
        <p:spPr bwMode="auto">
          <a:xfrm>
            <a:off x="8675688" y="6389688"/>
            <a:ext cx="468312" cy="468312"/>
          </a:xfrm>
          <a:prstGeom prst="actionButtonForwardNext">
            <a:avLst/>
          </a:prstGeom>
          <a:solidFill>
            <a:srgbClr val="FFFF99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838200"/>
          </a:xfrm>
        </p:spPr>
        <p:txBody>
          <a:bodyPr/>
          <a:lstStyle/>
          <a:p>
            <a:r>
              <a:rPr lang="ru-RU" b="1"/>
              <a:t>Рудименты у питона и кита</a:t>
            </a:r>
          </a:p>
        </p:txBody>
      </p:sp>
      <p:sp>
        <p:nvSpPr>
          <p:cNvPr id="81923" name="Rectangle 3"/>
          <p:cNvSpPr>
            <a:spLocks noGrp="1" noChangeArrowheads="1"/>
          </p:cNvSpPr>
          <p:nvPr>
            <p:ph idx="1"/>
          </p:nvPr>
        </p:nvSpPr>
        <p:spPr>
          <a:xfrm>
            <a:off x="4648200" y="914400"/>
            <a:ext cx="4038600" cy="2667000"/>
          </a:xfrm>
          <a:noFill/>
          <a:ln w="28575">
            <a:solidFill>
              <a:srgbClr val="008000"/>
            </a:solidFill>
          </a:ln>
        </p:spPr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ru-RU" sz="1800"/>
              <a:t>     </a:t>
            </a:r>
            <a:r>
              <a:rPr lang="ru-RU" sz="2400"/>
              <a:t>Рудиментарные косточки у китообразных на месте тазового пояса указывают на происхождение китов и дельфинов от типичных четвероногих</a:t>
            </a:r>
          </a:p>
          <a:p>
            <a:pPr>
              <a:lnSpc>
                <a:spcPct val="80000"/>
              </a:lnSpc>
              <a:buFontTx/>
              <a:buNone/>
            </a:pPr>
            <a:endParaRPr lang="ru-RU" sz="2400"/>
          </a:p>
          <a:p>
            <a:pPr>
              <a:lnSpc>
                <a:spcPct val="80000"/>
              </a:lnSpc>
              <a:buFontTx/>
              <a:buNone/>
            </a:pPr>
            <a:endParaRPr lang="ru-RU" sz="1800"/>
          </a:p>
        </p:txBody>
      </p:sp>
      <p:sp>
        <p:nvSpPr>
          <p:cNvPr id="81924" name="AutoShape 4">
            <a:hlinkClick r:id="" action="ppaction://hlinkshowjump?jump=nextslide" highlightClick="1"/>
          </p:cNvPr>
          <p:cNvSpPr>
            <a:spLocks noChangeAspect="1" noChangeArrowheads="1"/>
          </p:cNvSpPr>
          <p:nvPr/>
        </p:nvSpPr>
        <p:spPr bwMode="auto">
          <a:xfrm>
            <a:off x="8675688" y="6389688"/>
            <a:ext cx="468312" cy="468312"/>
          </a:xfrm>
          <a:prstGeom prst="actionButtonForwardNext">
            <a:avLst/>
          </a:prstGeom>
          <a:solidFill>
            <a:srgbClr val="FFFF99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pic>
        <p:nvPicPr>
          <p:cNvPr id="81927" name="Picture 7" descr="рудименты у питона и кит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" y="1066800"/>
            <a:ext cx="3495675" cy="5257800"/>
          </a:xfrm>
          <a:prstGeom prst="rect">
            <a:avLst/>
          </a:prstGeom>
          <a:noFill/>
          <a:ln w="28575">
            <a:solidFill>
              <a:srgbClr val="008000"/>
            </a:solidFill>
            <a:miter lim="800000"/>
            <a:headEnd/>
            <a:tailEnd/>
          </a:ln>
        </p:spPr>
      </p:pic>
      <p:sp>
        <p:nvSpPr>
          <p:cNvPr id="81932" name="Rectangle 12"/>
          <p:cNvSpPr>
            <a:spLocks noChangeArrowheads="1"/>
          </p:cNvSpPr>
          <p:nvPr/>
        </p:nvSpPr>
        <p:spPr bwMode="auto">
          <a:xfrm>
            <a:off x="4648200" y="3810000"/>
            <a:ext cx="4038600" cy="2819400"/>
          </a:xfrm>
          <a:prstGeom prst="rect">
            <a:avLst/>
          </a:prstGeom>
          <a:noFill/>
          <a:ln w="28575">
            <a:solidFill>
              <a:srgbClr val="008000"/>
            </a:solidFill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spcBef>
                <a:spcPct val="50000"/>
              </a:spcBef>
            </a:pPr>
            <a:r>
              <a:rPr lang="ru-RU" sz="1600"/>
              <a:t>      </a:t>
            </a:r>
            <a:r>
              <a:rPr lang="ru-RU" sz="2400"/>
              <a:t>Рудиментарные задние конечности питона свидетельствуют о его происхождении от организмов с развитыми конечностями.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</a:pPr>
            <a:endParaRPr lang="ru-RU" sz="2400"/>
          </a:p>
          <a:p>
            <a:pPr marL="342900" indent="-342900">
              <a:lnSpc>
                <a:spcPct val="80000"/>
              </a:lnSpc>
              <a:spcBef>
                <a:spcPct val="20000"/>
              </a:spcBef>
            </a:pPr>
            <a:endParaRPr lang="ru-RU" sz="20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/>
              <a:t>Рудиментарные органы </a:t>
            </a:r>
            <a:br>
              <a:rPr lang="ru-RU" b="1"/>
            </a:br>
            <a:r>
              <a:rPr lang="ru-RU" b="1"/>
              <a:t>у человека</a:t>
            </a:r>
          </a:p>
        </p:txBody>
      </p:sp>
      <p:pic>
        <p:nvPicPr>
          <p:cNvPr id="82948" name="Picture 4" descr="рудименты у человека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66800" y="1676400"/>
            <a:ext cx="7086600" cy="4713288"/>
          </a:xfrm>
          <a:prstGeom prst="rect">
            <a:avLst/>
          </a:prstGeom>
          <a:noFill/>
          <a:ln w="28575">
            <a:solidFill>
              <a:srgbClr val="008000"/>
            </a:solidFill>
            <a:miter lim="800000"/>
            <a:headEnd/>
            <a:tailEnd/>
          </a:ln>
        </p:spPr>
      </p:pic>
      <p:sp>
        <p:nvSpPr>
          <p:cNvPr id="82949" name="AutoShape 5">
            <a:hlinkClick r:id="rId4" action="ppaction://hlinksldjump" highlightClick="1"/>
          </p:cNvPr>
          <p:cNvSpPr>
            <a:spLocks noChangeAspect="1" noChangeArrowheads="1"/>
          </p:cNvSpPr>
          <p:nvPr/>
        </p:nvSpPr>
        <p:spPr bwMode="auto">
          <a:xfrm>
            <a:off x="8675688" y="6389688"/>
            <a:ext cx="468312" cy="468312"/>
          </a:xfrm>
          <a:prstGeom prst="actionButtonHome">
            <a:avLst/>
          </a:prstGeom>
          <a:solidFill>
            <a:srgbClr val="FFFF99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b="1"/>
              <a:t>Атавизмы</a:t>
            </a:r>
          </a:p>
        </p:txBody>
      </p:sp>
      <p:sp>
        <p:nvSpPr>
          <p:cNvPr id="83971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752600"/>
            <a:ext cx="8229600" cy="3352800"/>
          </a:xfrm>
          <a:noFill/>
          <a:ln w="28575">
            <a:solidFill>
              <a:srgbClr val="008000"/>
            </a:solidFill>
          </a:ln>
        </p:spPr>
        <p:txBody>
          <a:bodyPr/>
          <a:lstStyle/>
          <a:p>
            <a:pPr>
              <a:buFontTx/>
              <a:buNone/>
            </a:pPr>
            <a:r>
              <a:rPr lang="ru-RU"/>
              <a:t>   </a:t>
            </a:r>
            <a:r>
              <a:rPr lang="ru-RU" sz="3600" b="1">
                <a:solidFill>
                  <a:srgbClr val="008000"/>
                </a:solidFill>
              </a:rPr>
              <a:t>Атавистический орган</a:t>
            </a:r>
            <a:r>
              <a:rPr lang="ru-RU" sz="3600"/>
              <a:t> – это орган (или структура), показывающий «возврат к предкам», в норме не встречающийся у современных форм.</a:t>
            </a:r>
          </a:p>
        </p:txBody>
      </p:sp>
      <p:sp>
        <p:nvSpPr>
          <p:cNvPr id="83972" name="AutoShape 4">
            <a:hlinkClick r:id="" action="ppaction://hlinkshowjump?jump=nextslide" highlightClick="1"/>
          </p:cNvPr>
          <p:cNvSpPr>
            <a:spLocks noChangeAspect="1" noChangeArrowheads="1"/>
          </p:cNvSpPr>
          <p:nvPr/>
        </p:nvSpPr>
        <p:spPr bwMode="auto">
          <a:xfrm>
            <a:off x="8675688" y="6389688"/>
            <a:ext cx="468312" cy="468312"/>
          </a:xfrm>
          <a:prstGeom prst="actionButtonForwardNext">
            <a:avLst/>
          </a:prstGeom>
          <a:solidFill>
            <a:srgbClr val="FFFF99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28600"/>
            <a:ext cx="8229600" cy="1143000"/>
          </a:xfrm>
        </p:spPr>
        <p:txBody>
          <a:bodyPr/>
          <a:lstStyle/>
          <a:p>
            <a:r>
              <a:rPr lang="ru-RU" b="1"/>
              <a:t>Атавизмы у человека</a:t>
            </a:r>
          </a:p>
        </p:txBody>
      </p:sp>
      <p:pic>
        <p:nvPicPr>
          <p:cNvPr id="86020" name="Picture 4" descr="chel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685800" y="1524000"/>
            <a:ext cx="7772400" cy="4281488"/>
          </a:xfrm>
          <a:noFill/>
          <a:ln w="28575">
            <a:solidFill>
              <a:srgbClr val="008000"/>
            </a:solidFill>
          </a:ln>
        </p:spPr>
      </p:pic>
      <p:sp>
        <p:nvSpPr>
          <p:cNvPr id="86028" name="AutoShape 12">
            <a:hlinkClick r:id="" action="ppaction://hlinkshowjump?jump=nextslide" highlightClick="1"/>
          </p:cNvPr>
          <p:cNvSpPr>
            <a:spLocks noChangeAspect="1" noChangeArrowheads="1"/>
          </p:cNvSpPr>
          <p:nvPr/>
        </p:nvSpPr>
        <p:spPr bwMode="auto">
          <a:xfrm>
            <a:off x="8675688" y="6389688"/>
            <a:ext cx="468312" cy="468312"/>
          </a:xfrm>
          <a:prstGeom prst="actionButtonForwardNext">
            <a:avLst/>
          </a:prstGeom>
          <a:solidFill>
            <a:srgbClr val="FFFF99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txBody>
          <a:bodyPr/>
          <a:lstStyle/>
          <a:p>
            <a:r>
              <a:rPr lang="ru-RU" sz="4000" b="1"/>
              <a:t>Отличия рудиментов от атавизмов</a:t>
            </a:r>
          </a:p>
        </p:txBody>
      </p:sp>
      <p:sp>
        <p:nvSpPr>
          <p:cNvPr id="95235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676400"/>
            <a:ext cx="8229600" cy="4525963"/>
          </a:xfrm>
          <a:noFill/>
          <a:ln w="28575">
            <a:solidFill>
              <a:srgbClr val="008000"/>
            </a:solidFill>
          </a:ln>
        </p:spPr>
        <p:txBody>
          <a:bodyPr/>
          <a:lstStyle/>
          <a:p>
            <a:r>
              <a:rPr lang="ru-RU" sz="3600"/>
              <a:t>Рудименты встречаются у всех особей популяции, атавизмы – у отдельных индивидов;</a:t>
            </a:r>
          </a:p>
          <a:p>
            <a:r>
              <a:rPr lang="ru-RU" sz="3600"/>
              <a:t>Рудимент всегда имеет определенную функцию, атавизм не имеет специальных функций, важных для вида.</a:t>
            </a:r>
          </a:p>
        </p:txBody>
      </p:sp>
      <p:sp>
        <p:nvSpPr>
          <p:cNvPr id="95236" name="AutoShape 4">
            <a:hlinkClick r:id="rId2" action="ppaction://hlinksldjump" highlightClick="1"/>
          </p:cNvPr>
          <p:cNvSpPr>
            <a:spLocks noChangeAspect="1" noChangeArrowheads="1"/>
          </p:cNvSpPr>
          <p:nvPr/>
        </p:nvSpPr>
        <p:spPr bwMode="auto">
          <a:xfrm>
            <a:off x="8675688" y="6389688"/>
            <a:ext cx="468312" cy="468312"/>
          </a:xfrm>
          <a:prstGeom prst="actionButtonHome">
            <a:avLst/>
          </a:prstGeom>
          <a:solidFill>
            <a:srgbClr val="FFFF99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6270" name="Organization Chart 14"/>
          <p:cNvGraphicFramePr>
            <a:graphicFrameLocks/>
          </p:cNvGraphicFramePr>
          <p:nvPr/>
        </p:nvGraphicFramePr>
        <p:xfrm>
          <a:off x="152400" y="1066800"/>
          <a:ext cx="8839200" cy="4267200"/>
        </p:xfrm>
        <a:graphic>
          <a:graphicData uri="http://schemas.openxmlformats.org/drawingml/2006/compatibility">
            <com:legacyDrawing xmlns:com="http://schemas.openxmlformats.org/drawingml/2006/compatibility" spid="_x0000_s96270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ru-RU" sz="4000" b="1"/>
              <a:t>Закон зародышевого сходства</a:t>
            </a:r>
          </a:p>
        </p:txBody>
      </p:sp>
      <p:sp>
        <p:nvSpPr>
          <p:cNvPr id="98308" name="Rectangle 4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219200"/>
            <a:ext cx="4038600" cy="5334000"/>
          </a:xfrm>
          <a:noFill/>
          <a:ln w="28575">
            <a:solidFill>
              <a:srgbClr val="008000"/>
            </a:solidFill>
          </a:ln>
        </p:spPr>
        <p:txBody>
          <a:bodyPr/>
          <a:lstStyle/>
          <a:p>
            <a:pPr>
              <a:buFontTx/>
              <a:buNone/>
            </a:pPr>
            <a:r>
              <a:rPr lang="ru-RU" sz="2600"/>
              <a:t>   В </a:t>
            </a:r>
            <a:r>
              <a:rPr lang="en-US" sz="2600"/>
              <a:t> XIX </a:t>
            </a:r>
            <a:r>
              <a:rPr lang="ru-RU" sz="2600"/>
              <a:t>веке выдающийся натуралист К.Бэр сформулировал этот закон: чем более ранние стадии индивидуального развития исследуются, тем больше сходства обнаруживается между различными организмами.</a:t>
            </a:r>
          </a:p>
        </p:txBody>
      </p:sp>
      <p:pic>
        <p:nvPicPr>
          <p:cNvPr id="98310" name="Picture 6" descr="Портрет Карла Максимовича Бэра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4781682" y="1600200"/>
            <a:ext cx="3771636" cy="4525963"/>
          </a:xfrm>
          <a:noFill/>
          <a:ln/>
        </p:spPr>
      </p:pic>
      <p:sp>
        <p:nvSpPr>
          <p:cNvPr id="98311" name="AutoShape 7">
            <a:hlinkClick r:id="" action="ppaction://hlinkshowjump?jump=nextslide" highlightClick="1"/>
          </p:cNvPr>
          <p:cNvSpPr>
            <a:spLocks noChangeAspect="1" noChangeArrowheads="1"/>
          </p:cNvSpPr>
          <p:nvPr/>
        </p:nvSpPr>
        <p:spPr bwMode="auto">
          <a:xfrm>
            <a:off x="8675688" y="6389688"/>
            <a:ext cx="468312" cy="468312"/>
          </a:xfrm>
          <a:prstGeom prst="actionButtonForwardNext">
            <a:avLst/>
          </a:prstGeom>
          <a:solidFill>
            <a:srgbClr val="FFFF99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Rectangle 2"/>
          <p:cNvSpPr>
            <a:spLocks noGrp="1" noChangeArrowheads="1"/>
          </p:cNvSpPr>
          <p:nvPr>
            <p:ph type="title"/>
          </p:nvPr>
        </p:nvSpPr>
        <p:spPr>
          <a:xfrm>
            <a:off x="152400" y="0"/>
            <a:ext cx="8839200" cy="1143000"/>
          </a:xfrm>
        </p:spPr>
        <p:txBody>
          <a:bodyPr/>
          <a:lstStyle/>
          <a:p>
            <a:r>
              <a:rPr lang="ru-RU" b="1"/>
              <a:t>Закон зародышевого сходства</a:t>
            </a:r>
          </a:p>
        </p:txBody>
      </p:sp>
      <p:pic>
        <p:nvPicPr>
          <p:cNvPr id="100356" name="Picture 4" descr="Эмбриологические доказательства эволюции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47800" y="1198563"/>
            <a:ext cx="6096000" cy="5292725"/>
          </a:xfrm>
          <a:prstGeom prst="rect">
            <a:avLst/>
          </a:prstGeom>
          <a:noFill/>
          <a:ln w="28575">
            <a:solidFill>
              <a:srgbClr val="008000"/>
            </a:solidFill>
            <a:miter lim="800000"/>
            <a:headEnd/>
            <a:tailEnd/>
          </a:ln>
        </p:spPr>
      </p:pic>
      <p:sp>
        <p:nvSpPr>
          <p:cNvPr id="100358" name="AutoShape 6">
            <a:hlinkClick r:id="rId4" action="ppaction://hlinksldjump" highlightClick="1"/>
          </p:cNvPr>
          <p:cNvSpPr>
            <a:spLocks noChangeAspect="1" noChangeArrowheads="1"/>
          </p:cNvSpPr>
          <p:nvPr/>
        </p:nvSpPr>
        <p:spPr bwMode="auto">
          <a:xfrm>
            <a:off x="8675688" y="6389688"/>
            <a:ext cx="468312" cy="468312"/>
          </a:xfrm>
          <a:prstGeom prst="actionButtonHome">
            <a:avLst/>
          </a:prstGeom>
          <a:solidFill>
            <a:srgbClr val="FFFF99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b="1"/>
              <a:t>Принцип рекапитуляции</a:t>
            </a:r>
          </a:p>
        </p:txBody>
      </p:sp>
      <p:sp>
        <p:nvSpPr>
          <p:cNvPr id="102403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828800"/>
            <a:ext cx="8229600" cy="3733800"/>
          </a:xfrm>
          <a:noFill/>
          <a:ln w="28575">
            <a:solidFill>
              <a:srgbClr val="008000"/>
            </a:solidFill>
          </a:ln>
        </p:spPr>
        <p:txBody>
          <a:bodyPr/>
          <a:lstStyle/>
          <a:p>
            <a:pPr>
              <a:buFontTx/>
              <a:buNone/>
            </a:pPr>
            <a:r>
              <a:rPr lang="ru-RU"/>
              <a:t>   </a:t>
            </a:r>
            <a:r>
              <a:rPr lang="ru-RU" sz="3600"/>
              <a:t>В процессе онтогенеза повторяются (рекапитулируют) многие черты строения предковых форм: на ранних стадиях – более отдаленных предков, на поздних стадиях – близких предков.</a:t>
            </a:r>
          </a:p>
        </p:txBody>
      </p:sp>
      <p:sp>
        <p:nvSpPr>
          <p:cNvPr id="102404" name="AutoShape 4">
            <a:hlinkClick r:id="" action="ppaction://hlinkshowjump?jump=nextslide" highlightClick="1"/>
          </p:cNvPr>
          <p:cNvSpPr>
            <a:spLocks noChangeAspect="1" noChangeArrowheads="1"/>
          </p:cNvSpPr>
          <p:nvPr/>
        </p:nvSpPr>
        <p:spPr bwMode="auto">
          <a:xfrm>
            <a:off x="8675688" y="6389688"/>
            <a:ext cx="468312" cy="468312"/>
          </a:xfrm>
          <a:prstGeom prst="actionButtonForwardNext">
            <a:avLst/>
          </a:prstGeom>
          <a:solidFill>
            <a:srgbClr val="FFFF99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9" name="Rectangle 5"/>
          <p:cNvSpPr>
            <a:spLocks noGrp="1" noChangeArrowheads="1"/>
          </p:cNvSpPr>
          <p:nvPr>
            <p:ph type="body" sz="half" idx="1"/>
          </p:nvPr>
        </p:nvSpPr>
        <p:spPr>
          <a:xfrm>
            <a:off x="381000" y="762000"/>
            <a:ext cx="4038600" cy="5410200"/>
          </a:xfrm>
          <a:noFill/>
          <a:ln w="28575">
            <a:solidFill>
              <a:srgbClr val="008000"/>
            </a:solidFill>
          </a:ln>
        </p:spPr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ru-RU" sz="2000"/>
              <a:t>    </a:t>
            </a:r>
            <a:r>
              <a:rPr lang="ru-RU" sz="2800"/>
              <a:t>Обобщенные данные позволили немецким ученым Ф.Мюллеру и Э.Геккелю сформулировать биогенетический закон: онтогенез (индивидуальное развитие) есть краткое и сжатое повторение филогенеза (исторического развития вида).</a:t>
            </a:r>
          </a:p>
        </p:txBody>
      </p:sp>
      <p:pic>
        <p:nvPicPr>
          <p:cNvPr id="103431" name="Picture 7" descr="Портрет Эрнста Геккеля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724400" y="1219200"/>
            <a:ext cx="3775075" cy="4525963"/>
          </a:xfrm>
          <a:noFill/>
          <a:ln/>
        </p:spPr>
      </p:pic>
      <p:sp>
        <p:nvSpPr>
          <p:cNvPr id="103432" name="Text Box 8"/>
          <p:cNvSpPr txBox="1">
            <a:spLocks noChangeArrowheads="1"/>
          </p:cNvSpPr>
          <p:nvPr/>
        </p:nvSpPr>
        <p:spPr bwMode="auto">
          <a:xfrm>
            <a:off x="6096000" y="5943600"/>
            <a:ext cx="15240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/>
              <a:t>Э.Геккель</a:t>
            </a:r>
          </a:p>
        </p:txBody>
      </p:sp>
      <p:sp>
        <p:nvSpPr>
          <p:cNvPr id="103433" name="AutoShape 9">
            <a:hlinkClick r:id="" action="ppaction://hlinkshowjump?jump=nextslide" highlightClick="1"/>
          </p:cNvPr>
          <p:cNvSpPr>
            <a:spLocks noChangeAspect="1" noChangeArrowheads="1"/>
          </p:cNvSpPr>
          <p:nvPr/>
        </p:nvSpPr>
        <p:spPr bwMode="auto">
          <a:xfrm>
            <a:off x="8675688" y="6389688"/>
            <a:ext cx="468312" cy="468312"/>
          </a:xfrm>
          <a:prstGeom prst="actionButtonForwardNext">
            <a:avLst/>
          </a:prstGeom>
          <a:solidFill>
            <a:srgbClr val="FFFF99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5479" name="Picture 7" descr="Портрет Алексея Николаевича Северцова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609600" y="1295400"/>
            <a:ext cx="3775075" cy="4525963"/>
          </a:xfrm>
          <a:noFill/>
          <a:ln/>
        </p:spPr>
      </p:pic>
      <p:sp>
        <p:nvSpPr>
          <p:cNvPr id="105478" name="Rectangle 6"/>
          <p:cNvSpPr>
            <a:spLocks noGrp="1" noChangeArrowheads="1"/>
          </p:cNvSpPr>
          <p:nvPr>
            <p:ph type="body" sz="half" idx="2"/>
          </p:nvPr>
        </p:nvSpPr>
        <p:spPr>
          <a:xfrm>
            <a:off x="4648200" y="685800"/>
            <a:ext cx="4038600" cy="5715000"/>
          </a:xfrm>
          <a:noFill/>
          <a:ln w="28575">
            <a:solidFill>
              <a:srgbClr val="008000"/>
            </a:solidFill>
          </a:ln>
        </p:spPr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ru-RU" sz="2400"/>
              <a:t>    </a:t>
            </a:r>
            <a:r>
              <a:rPr lang="ru-RU" sz="2800"/>
              <a:t>Биогенетический закон был развит и уточнен российским ученым А.Н.Северцовым, показавшим, что в онтогенезе повторяются стадии не взрослых предков, а их эмбриональных стадий; филогенез – это исторический ряд выбранных в ходе естественного отбора онтогенезов.</a:t>
            </a:r>
          </a:p>
        </p:txBody>
      </p:sp>
      <p:sp>
        <p:nvSpPr>
          <p:cNvPr id="105481" name="Text Box 9"/>
          <p:cNvSpPr txBox="1">
            <a:spLocks noChangeArrowheads="1"/>
          </p:cNvSpPr>
          <p:nvPr/>
        </p:nvSpPr>
        <p:spPr bwMode="auto">
          <a:xfrm>
            <a:off x="1371600" y="6019800"/>
            <a:ext cx="18288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/>
              <a:t>А.Н.Северцов</a:t>
            </a:r>
          </a:p>
        </p:txBody>
      </p:sp>
      <p:sp>
        <p:nvSpPr>
          <p:cNvPr id="105482" name="AutoShape 10">
            <a:hlinkClick r:id="" action="ppaction://hlinkshowjump?jump=nextslide" highlightClick="1"/>
          </p:cNvPr>
          <p:cNvSpPr>
            <a:spLocks noChangeAspect="1" noChangeArrowheads="1"/>
          </p:cNvSpPr>
          <p:nvPr/>
        </p:nvSpPr>
        <p:spPr bwMode="auto">
          <a:xfrm>
            <a:off x="8675688" y="6389688"/>
            <a:ext cx="468312" cy="468312"/>
          </a:xfrm>
          <a:prstGeom prst="actionButtonForwardNext">
            <a:avLst/>
          </a:prstGeom>
          <a:solidFill>
            <a:srgbClr val="FFFF99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508</TotalTime>
  <Words>1025</Words>
  <Application>Microsoft Office PowerPoint</Application>
  <PresentationFormat>Экран (4:3)</PresentationFormat>
  <Paragraphs>143</Paragraphs>
  <Slides>36</Slides>
  <Notes>18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36</vt:i4>
      </vt:variant>
    </vt:vector>
  </HeadingPairs>
  <TitlesOfParts>
    <vt:vector size="38" baseType="lpstr">
      <vt:lpstr>Arial</vt:lpstr>
      <vt:lpstr>Тема Office</vt:lpstr>
      <vt:lpstr>Слайд 1</vt:lpstr>
      <vt:lpstr>Доказательства эволюции</vt:lpstr>
      <vt:lpstr>Слайд 3</vt:lpstr>
      <vt:lpstr>Слайд 4</vt:lpstr>
      <vt:lpstr>Закон зародышевого сходства</vt:lpstr>
      <vt:lpstr>Закон зародышевого сходства</vt:lpstr>
      <vt:lpstr>Принцип рекапитуляции</vt:lpstr>
      <vt:lpstr>Слайд 8</vt:lpstr>
      <vt:lpstr>Слайд 9</vt:lpstr>
      <vt:lpstr>Принцип рекапитуляции</vt:lpstr>
      <vt:lpstr>Слайд 11</vt:lpstr>
      <vt:lpstr>Ископаемые переходные формы</vt:lpstr>
      <vt:lpstr>Ихтиостега</vt:lpstr>
      <vt:lpstr>Археоптерикс  (первоптица)</vt:lpstr>
      <vt:lpstr>Палеонтологические ряды</vt:lpstr>
      <vt:lpstr>Слайд 16</vt:lpstr>
      <vt:lpstr>Слайд 17</vt:lpstr>
      <vt:lpstr>Слайд 18</vt:lpstr>
      <vt:lpstr>Сравнение флоры и фауны</vt:lpstr>
      <vt:lpstr>Сравнение флоры и фауны</vt:lpstr>
      <vt:lpstr>Слайд 21</vt:lpstr>
      <vt:lpstr>Игуана</vt:lpstr>
      <vt:lpstr>Реликты</vt:lpstr>
      <vt:lpstr>Гаттерия</vt:lpstr>
      <vt:lpstr>Латимерия</vt:lpstr>
      <vt:lpstr>Гинкго двулопастный</vt:lpstr>
      <vt:lpstr>Слайд 27</vt:lpstr>
      <vt:lpstr>Гомология органов</vt:lpstr>
      <vt:lpstr>Гомология органов</vt:lpstr>
      <vt:lpstr>Гомология органов</vt:lpstr>
      <vt:lpstr>Рудименты</vt:lpstr>
      <vt:lpstr>Рудименты у питона и кита</vt:lpstr>
      <vt:lpstr>Рудиментарные органы  у человека</vt:lpstr>
      <vt:lpstr>Атавизмы</vt:lpstr>
      <vt:lpstr>Атавизмы у человека</vt:lpstr>
      <vt:lpstr>Отличия рудиментов от атавизмов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Пользователь</dc:creator>
  <cp:lastModifiedBy>Пользователь</cp:lastModifiedBy>
  <cp:revision>34</cp:revision>
  <cp:lastPrinted>1601-01-01T00:00:00Z</cp:lastPrinted>
  <dcterms:created xsi:type="dcterms:W3CDTF">1601-01-01T00:00:00Z</dcterms:created>
  <dcterms:modified xsi:type="dcterms:W3CDTF">2012-04-02T17:09:10Z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