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68" r:id="rId13"/>
    <p:sldId id="270" r:id="rId14"/>
    <p:sldId id="271" r:id="rId15"/>
  </p:sldIdLst>
  <p:sldSz cx="9144000" cy="6858000" type="screen4x3"/>
  <p:notesSz cx="6815138" cy="9823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FCFE7"/>
    <a:srgbClr val="FFFF66"/>
    <a:srgbClr val="33CC33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57" autoAdjust="0"/>
    <p:restoredTop sz="86329" autoAdjust="0"/>
  </p:normalViewPr>
  <p:slideViewPr>
    <p:cSldViewPr>
      <p:cViewPr>
        <p:scale>
          <a:sx n="77" d="100"/>
          <a:sy n="77" d="100"/>
        </p:scale>
        <p:origin x="84" y="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3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AFD6EB-535F-4E4B-AF25-F9B0EF0DEF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51EACF-5062-4803-97F9-17CAA191AF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C4EAAE-A329-4E4F-B151-21E90E55C78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22882-A7A1-444B-8497-2E1E3AF368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8D76F9-A0FF-4F96-9369-1923072AC7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A63DD1-C2AB-44B7-B992-FDB1A2308C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D22943-E60C-4CBF-81F6-0EDE7DCFF1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FAD9E-12AC-4EAC-8C5F-4ED14F2204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CBEC7-7D70-45BF-A8AB-73967E832C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F15763-3F64-415A-880C-1D3946DD00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34779-9038-450A-8951-1E8F959E29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DFF0A9D-C409-41A8-81A0-C26A0C5BDC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upload.wikimedia.org/wikipedia/commons/8/8f/Thomas_Hunt_Morgan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upload.wikimedia.org/wikipedia/commons/8/8f/Thomas_Hunt_Morgan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981200"/>
            <a:ext cx="6477000" cy="2549525"/>
          </a:xfrm>
        </p:spPr>
        <p:txBody>
          <a:bodyPr rtlCol="0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sz="6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Сцепленное </a:t>
            </a:r>
            <a:r>
              <a:rPr lang="ru-RU" sz="6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наследование. </a:t>
            </a:r>
            <a:r>
              <a:rPr lang="ru-RU" sz="6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endParaRPr lang="ru-RU" sz="66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9942" name="Picture 6" descr="t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/>
            </a:extLst>
          </a:blip>
          <a:srcRect l="53362" t="17110" r="28456" b="33176"/>
          <a:stretch>
            <a:fillRect/>
          </a:stretch>
        </p:blipFill>
        <p:spPr bwMode="auto">
          <a:xfrm rot="20071714">
            <a:off x="7162800" y="4953000"/>
            <a:ext cx="1447800" cy="1295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39944" name="Picture 8" descr="jysyj"/>
          <p:cNvPicPr>
            <a:picLocks noChangeAspect="1" noChangeArrowheads="1"/>
          </p:cNvPicPr>
          <p:nvPr/>
        </p:nvPicPr>
        <p:blipFill>
          <a:blip r:embed="rId3">
            <a:lum bright="-6000" contrast="36000"/>
            <a:extLst>
              <a:ext uri="{28A0092B-C50C-407E-A947-70E740481C1C}"/>
            </a:extLst>
          </a:blip>
          <a:srcRect r="54500" b="61156"/>
          <a:stretch>
            <a:fillRect/>
          </a:stretch>
        </p:blipFill>
        <p:spPr bwMode="auto">
          <a:xfrm>
            <a:off x="609600" y="5029200"/>
            <a:ext cx="2743200" cy="1371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39949" name="Picture 13" descr="сканирование0002"/>
          <p:cNvPicPr>
            <a:picLocks noChangeAspect="1" noChangeArrowheads="1"/>
          </p:cNvPicPr>
          <p:nvPr/>
        </p:nvPicPr>
        <p:blipFill>
          <a:blip r:embed="rId4">
            <a:lum bright="-6000" contrast="30000"/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1127538">
            <a:off x="5710238" y="862013"/>
            <a:ext cx="2514600" cy="14478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3300"/>
                </a:solidFill>
              </a:rPr>
              <a:t>Хромосомное определение пола</a:t>
            </a:r>
            <a:r>
              <a:rPr lang="ru-RU" sz="4000" dirty="0" smtClean="0">
                <a:solidFill>
                  <a:schemeClr val="accent6">
                    <a:tint val="1000"/>
                  </a:schemeClr>
                </a:solidFill>
              </a:rPr>
              <a:t> </a:t>
            </a:r>
          </a:p>
        </p:txBody>
      </p:sp>
      <p:pic>
        <p:nvPicPr>
          <p:cNvPr id="83972" name="Picture 4" descr="сканирование0006"/>
          <p:cNvPicPr>
            <a:picLocks noChangeAspect="1" noChangeArrowheads="1"/>
          </p:cNvPicPr>
          <p:nvPr/>
        </p:nvPicPr>
        <p:blipFill>
          <a:blip r:embed="rId2">
            <a:lum bright="-24000" contrast="48000"/>
            <a:grayscl/>
          </a:blip>
          <a:srcRect/>
          <a:stretch>
            <a:fillRect/>
          </a:stretch>
        </p:blipFill>
        <p:spPr bwMode="auto">
          <a:xfrm>
            <a:off x="533400" y="1905000"/>
            <a:ext cx="8078788" cy="4343400"/>
          </a:xfrm>
          <a:prstGeom prst="rect">
            <a:avLst/>
          </a:prstGeom>
          <a:noFill/>
          <a:ln w="38100" cmpd="dbl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838200" y="1905000"/>
            <a:ext cx="76962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40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 ли гены, находящиеся в половых хромосомах определяют признаки, имеющие отношение в полу?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066800"/>
            <a:ext cx="8610600" cy="3886200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sz="2800" u="sng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Наследование</a:t>
            </a: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вид наследования, при</a:t>
            </a:r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sz="2800" u="sng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сцепленное</a:t>
            </a: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котором все гены</a:t>
            </a:r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sz="2800" u="sng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полом</a:t>
            </a: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исследуемых признаков</a:t>
            </a:r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     находятся в половых</a:t>
            </a:r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     хромосомах</a:t>
            </a:r>
          </a:p>
        </p:txBody>
      </p:sp>
      <p:sp>
        <p:nvSpPr>
          <p:cNvPr id="85001" name="WordArt 9"/>
          <p:cNvSpPr>
            <a:spLocks noChangeArrowheads="1" noChangeShapeType="1" noTextEdit="1"/>
          </p:cNvSpPr>
          <p:nvPr/>
        </p:nvSpPr>
        <p:spPr bwMode="auto">
          <a:xfrm>
            <a:off x="1143000" y="4724400"/>
            <a:ext cx="990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Х</a:t>
            </a:r>
          </a:p>
        </p:txBody>
      </p:sp>
      <p:sp>
        <p:nvSpPr>
          <p:cNvPr id="85002" name="WordArt 10"/>
          <p:cNvSpPr>
            <a:spLocks noChangeArrowheads="1" noChangeShapeType="1" noTextEdit="1"/>
          </p:cNvSpPr>
          <p:nvPr/>
        </p:nvSpPr>
        <p:spPr bwMode="auto">
          <a:xfrm>
            <a:off x="2286000" y="4724400"/>
            <a:ext cx="990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Х</a:t>
            </a:r>
          </a:p>
        </p:txBody>
      </p:sp>
      <p:sp>
        <p:nvSpPr>
          <p:cNvPr id="85003" name="WordArt 11"/>
          <p:cNvSpPr>
            <a:spLocks noChangeArrowheads="1" noChangeShapeType="1" noTextEdit="1"/>
          </p:cNvSpPr>
          <p:nvPr/>
        </p:nvSpPr>
        <p:spPr bwMode="auto">
          <a:xfrm>
            <a:off x="5791200" y="4724400"/>
            <a:ext cx="990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Х</a:t>
            </a:r>
          </a:p>
        </p:txBody>
      </p:sp>
      <p:sp>
        <p:nvSpPr>
          <p:cNvPr id="85004" name="WordArt 12"/>
          <p:cNvSpPr>
            <a:spLocks noChangeArrowheads="1" noChangeShapeType="1" noTextEdit="1"/>
          </p:cNvSpPr>
          <p:nvPr/>
        </p:nvSpPr>
        <p:spPr bwMode="auto">
          <a:xfrm>
            <a:off x="6934200" y="4724400"/>
            <a:ext cx="914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У</a:t>
            </a:r>
          </a:p>
        </p:txBody>
      </p:sp>
      <p:sp>
        <p:nvSpPr>
          <p:cNvPr id="85007" name="Oval 15"/>
          <p:cNvSpPr>
            <a:spLocks noChangeArrowheads="1"/>
          </p:cNvSpPr>
          <p:nvPr/>
        </p:nvSpPr>
        <p:spPr bwMode="auto">
          <a:xfrm>
            <a:off x="1828800" y="4800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5008" name="Oval 16"/>
          <p:cNvSpPr>
            <a:spLocks noChangeArrowheads="1"/>
          </p:cNvSpPr>
          <p:nvPr/>
        </p:nvSpPr>
        <p:spPr bwMode="auto">
          <a:xfrm>
            <a:off x="6477000" y="4800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5009" name="Oval 17"/>
          <p:cNvSpPr>
            <a:spLocks noChangeArrowheads="1"/>
          </p:cNvSpPr>
          <p:nvPr/>
        </p:nvSpPr>
        <p:spPr bwMode="auto">
          <a:xfrm>
            <a:off x="2971800" y="4800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1" grpId="0"/>
      <p:bldP spid="85002" grpId="0"/>
      <p:bldP spid="85003" grpId="0"/>
      <p:bldP spid="85004" grpId="0"/>
      <p:bldP spid="85007" grpId="0" animBg="1"/>
      <p:bldP spid="85008" grpId="0" animBg="1"/>
      <p:bldP spid="8500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3429000" cy="1066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i="1" smtClean="0">
                <a:solidFill>
                  <a:srgbClr val="FF3300"/>
                </a:solidFill>
              </a:rPr>
              <a:t>Гемофилия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4648200"/>
            <a:ext cx="7620000" cy="1676400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sz="2800" i="1" u="sng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Обозначения:</a:t>
            </a: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Х</a:t>
            </a:r>
            <a:r>
              <a:rPr lang="ru-RU" sz="2800" baseline="30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 </a:t>
            </a: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нормальная  свёртываемость крови</a:t>
            </a:r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X</a:t>
            </a:r>
            <a:r>
              <a:rPr lang="en-US" sz="2800" baseline="30000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</a:t>
            </a: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несвертываемость, гемофилия</a:t>
            </a:r>
          </a:p>
        </p:txBody>
      </p:sp>
      <p:pic>
        <p:nvPicPr>
          <p:cNvPr id="87044" name="Picture 4" descr="сканирование0008"/>
          <p:cNvPicPr>
            <a:picLocks noChangeAspect="1" noChangeArrowheads="1"/>
          </p:cNvPicPr>
          <p:nvPr/>
        </p:nvPicPr>
        <p:blipFill>
          <a:blip r:embed="rId2">
            <a:lum bright="-24000" contrast="66000"/>
            <a:grayscl/>
          </a:blip>
          <a:srcRect l="11058" t="60196" r="46881" b="24829"/>
          <a:stretch>
            <a:fillRect/>
          </a:stretch>
        </p:blipFill>
        <p:spPr bwMode="auto">
          <a:xfrm>
            <a:off x="1600200" y="1600200"/>
            <a:ext cx="5867400" cy="2590800"/>
          </a:xfrm>
          <a:prstGeom prst="rect">
            <a:avLst/>
          </a:prstGeom>
          <a:noFill/>
          <a:ln w="57150" cmpd="thickThin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533400"/>
            <a:ext cx="4114800" cy="6858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FF3300"/>
                </a:solidFill>
              </a:rPr>
              <a:t>Дальтонизм</a:t>
            </a:r>
          </a:p>
        </p:txBody>
      </p:sp>
      <p:pic>
        <p:nvPicPr>
          <p:cNvPr id="88068" name="Picture 4" descr="сканирование0008"/>
          <p:cNvPicPr>
            <a:picLocks noChangeAspect="1" noChangeArrowheads="1"/>
          </p:cNvPicPr>
          <p:nvPr/>
        </p:nvPicPr>
        <p:blipFill>
          <a:blip r:embed="rId2">
            <a:lum bright="-24000" contrast="66000"/>
            <a:grayscl/>
          </a:blip>
          <a:srcRect l="9117" t="79744" r="45062" b="4976"/>
          <a:stretch>
            <a:fillRect/>
          </a:stretch>
        </p:blipFill>
        <p:spPr bwMode="auto">
          <a:xfrm>
            <a:off x="1371600" y="1600200"/>
            <a:ext cx="6019800" cy="2667000"/>
          </a:xfrm>
          <a:prstGeom prst="rect">
            <a:avLst/>
          </a:prstGeom>
          <a:noFill/>
          <a:ln w="76200" cmpd="tri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838200" y="4724400"/>
            <a:ext cx="5257800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800" i="1" u="sng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Обозначения:</a:t>
            </a:r>
            <a:r>
              <a:rPr lang="ru-RU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</a:t>
            </a:r>
          </a:p>
          <a:p>
            <a:pPr>
              <a:defRPr/>
            </a:pPr>
            <a:r>
              <a:rPr lang="ru-RU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  <a:r>
              <a:rPr lang="en-US" sz="2800" baseline="300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r>
              <a:rPr lang="ru-RU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нормальное зрение</a:t>
            </a:r>
          </a:p>
          <a:p>
            <a:pPr>
              <a:defRPr/>
            </a:pPr>
            <a:r>
              <a:rPr lang="en-US" sz="2800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X</a:t>
            </a:r>
            <a:r>
              <a:rPr lang="en-US" sz="2800" baseline="30000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</a:t>
            </a:r>
            <a:r>
              <a:rPr lang="ru-RU" sz="2800" baseline="300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дальтонизм</a:t>
            </a:r>
          </a:p>
          <a:p>
            <a:pPr eaLnBrk="0" hangingPunct="0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                                                                 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8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8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8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80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80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80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0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80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80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880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0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5715000" cy="1066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3300"/>
                </a:solidFill>
              </a:rPr>
              <a:t>Томас Хант Морган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22654" y="1219200"/>
            <a:ext cx="5943600" cy="5334000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rtlCol="0">
            <a:noAutofit/>
          </a:bodyPr>
          <a:lstStyle/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Американский биолог, один из </a:t>
            </a:r>
            <a:r>
              <a:rPr lang="ru-RU" sz="2000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осново-положников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генетики. Родился 25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сентября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1866г. в </a:t>
            </a:r>
            <a:r>
              <a:rPr lang="ru-RU" sz="2000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Лексингтоне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Лауреат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Нобелевской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премии по физиологии и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медицине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1933 года «за открытия, связанные с ролью хромосом в наследственности».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Томас Морган и его ученики обосновали хромосомную теорию наследственности; установленные закономерности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расположения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генов в хромосомах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способствовали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выяснению цитологических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механизмов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законов </a:t>
            </a:r>
            <a:r>
              <a:rPr lang="ru-RU" sz="2000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Грегора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Менделя и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разработке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генетических основ теории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естественного </a:t>
            </a:r>
            <a:r>
              <a:rPr lang="ru-RU" sz="2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отбора.</a:t>
            </a:r>
          </a:p>
        </p:txBody>
      </p:sp>
      <p:pic>
        <p:nvPicPr>
          <p:cNvPr id="40964" name="Picture 4" descr="Изображение:Thomas Hunt Morgan.jpg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/>
            </a:extLst>
          </a:blip>
          <a:srcRect b="19643"/>
          <a:stretch>
            <a:fillRect/>
          </a:stretch>
        </p:blipFill>
        <p:spPr bwMode="auto">
          <a:xfrm>
            <a:off x="6096000" y="914400"/>
            <a:ext cx="2725738" cy="3657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47"/>
          <p:cNvSpPr>
            <a:spLocks noChangeArrowheads="1"/>
          </p:cNvSpPr>
          <p:nvPr/>
        </p:nvSpPr>
        <p:spPr bwMode="auto">
          <a:xfrm>
            <a:off x="1981200" y="2895600"/>
            <a:ext cx="457200" cy="3810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endParaRPr lang="ru-RU" b="1">
              <a:ln w="11430"/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171" name="Oval 48"/>
          <p:cNvSpPr>
            <a:spLocks noChangeArrowheads="1"/>
          </p:cNvSpPr>
          <p:nvPr/>
        </p:nvSpPr>
        <p:spPr bwMode="auto">
          <a:xfrm>
            <a:off x="1371600" y="2895600"/>
            <a:ext cx="457200" cy="3810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endParaRPr lang="ru-RU" b="1">
              <a:ln w="11430"/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6096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3300"/>
                </a:solidFill>
              </a:rPr>
              <a:t>Эксперимент  Т.  Моргана</a:t>
            </a:r>
            <a:r>
              <a:rPr lang="ru-RU" sz="4000" dirty="0" smtClean="0">
                <a:solidFill>
                  <a:schemeClr val="accent6">
                    <a:tint val="1000"/>
                  </a:schemeClr>
                </a:solidFill>
              </a:rPr>
              <a:t> </a:t>
            </a:r>
          </a:p>
        </p:txBody>
      </p:sp>
      <p:sp>
        <p:nvSpPr>
          <p:cNvPr id="42005" name="Rectangle 21"/>
          <p:cNvSpPr>
            <a:spLocks noChangeArrowheads="1"/>
          </p:cNvSpPr>
          <p:nvPr/>
        </p:nvSpPr>
        <p:spPr bwMode="auto">
          <a:xfrm>
            <a:off x="4343400" y="1295400"/>
            <a:ext cx="4724400" cy="5410200"/>
          </a:xfrm>
          <a:prstGeom prst="rect">
            <a:avLst/>
          </a:prstGeom>
          <a:solidFill>
            <a:schemeClr val="bg1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200" i="1" dirty="0"/>
              <a:t>               </a:t>
            </a:r>
            <a:r>
              <a:rPr lang="ru-RU" sz="2400" i="1" u="sng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Объект исследования: </a:t>
            </a:r>
            <a:r>
              <a:rPr lang="ru-RU" sz="24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</a:p>
          <a:p>
            <a:pPr>
              <a:defRPr/>
            </a:pPr>
            <a:endParaRPr lang="ru-RU" sz="1000" i="1" u="sng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4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плодовая мушка дрозофила  </a:t>
            </a:r>
          </a:p>
          <a:p>
            <a:pPr>
              <a:defRPr/>
            </a:pPr>
            <a:r>
              <a:rPr lang="ru-RU" sz="24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диплоидный набор = 8 хромосом</a:t>
            </a:r>
          </a:p>
          <a:p>
            <a:pPr>
              <a:defRPr/>
            </a:pPr>
            <a:endParaRPr lang="ru-RU" sz="2400" i="1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4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А – серое тело      </a:t>
            </a:r>
          </a:p>
          <a:p>
            <a:pPr>
              <a:defRPr/>
            </a:pPr>
            <a:r>
              <a:rPr lang="ru-RU" sz="24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а – тёмное тело</a:t>
            </a:r>
          </a:p>
          <a:p>
            <a:pPr>
              <a:defRPr/>
            </a:pPr>
            <a:r>
              <a:rPr lang="ru-RU" sz="24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В – нормальные крылья </a:t>
            </a:r>
          </a:p>
          <a:p>
            <a:pPr>
              <a:defRPr/>
            </a:pPr>
            <a:r>
              <a:rPr lang="ru-RU" sz="24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в – рудиментарные  крылья</a:t>
            </a:r>
          </a:p>
          <a:p>
            <a:pPr>
              <a:defRPr/>
            </a:pPr>
            <a:endParaRPr lang="ru-RU" sz="16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defRPr/>
            </a:pPr>
            <a:endParaRPr lang="ru-RU" sz="16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800" u="sng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Вывод:</a:t>
            </a:r>
            <a:r>
              <a:rPr lang="ru-RU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</a:p>
          <a:p>
            <a:pPr>
              <a:defRPr/>
            </a:pPr>
            <a:endParaRPr lang="ru-RU" sz="16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4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Гены  признаков   А и В </a:t>
            </a:r>
          </a:p>
          <a:p>
            <a:pPr>
              <a:defRPr/>
            </a:pPr>
            <a:r>
              <a:rPr lang="ru-RU" sz="24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находятся в одной хромосоме</a:t>
            </a:r>
          </a:p>
        </p:txBody>
      </p:sp>
      <p:sp>
        <p:nvSpPr>
          <p:cNvPr id="7174" name="WordArt 22"/>
          <p:cNvSpPr>
            <a:spLocks noChangeArrowheads="1" noChangeShapeType="1" noTextEdit="1"/>
          </p:cNvSpPr>
          <p:nvPr/>
        </p:nvSpPr>
        <p:spPr bwMode="auto">
          <a:xfrm>
            <a:off x="609600" y="1905000"/>
            <a:ext cx="228600" cy="228600"/>
          </a:xfrm>
          <a:prstGeom prst="rect">
            <a:avLst/>
          </a:prstGeom>
          <a:extLst>
            <a:ext uri="{91240B29-F687-4F45-9708-019B960494DF}"/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Р</a:t>
            </a:r>
          </a:p>
        </p:txBody>
      </p:sp>
      <p:pic>
        <p:nvPicPr>
          <p:cNvPr id="16390" name="Picture 23" descr="сканирование0003f"/>
          <p:cNvPicPr>
            <a:picLocks noChangeAspect="1" noChangeArrowheads="1"/>
          </p:cNvPicPr>
          <p:nvPr/>
        </p:nvPicPr>
        <p:blipFill>
          <a:blip r:embed="rId2">
            <a:lum bright="6000" contrast="36000"/>
          </a:blip>
          <a:srcRect l="39569" t="2917" r="42238" b="33176"/>
          <a:stretch>
            <a:fillRect/>
          </a:stretch>
        </p:blipFill>
        <p:spPr bwMode="auto">
          <a:xfrm>
            <a:off x="1371600" y="1614488"/>
            <a:ext cx="6524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4" descr="t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 l="53391" t="17175" r="28447" b="33235"/>
          <a:stretch>
            <a:fillRect/>
          </a:stretch>
        </p:blipFill>
        <p:spPr bwMode="auto">
          <a:xfrm>
            <a:off x="3200400" y="1676400"/>
            <a:ext cx="60960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WordArt 25"/>
          <p:cNvSpPr>
            <a:spLocks noChangeArrowheads="1" noChangeShapeType="1" noTextEdit="1"/>
          </p:cNvSpPr>
          <p:nvPr/>
        </p:nvSpPr>
        <p:spPr bwMode="auto">
          <a:xfrm>
            <a:off x="2286000" y="1905000"/>
            <a:ext cx="376238" cy="255588"/>
          </a:xfrm>
          <a:prstGeom prst="rect">
            <a:avLst/>
          </a:prstGeom>
          <a:extLst>
            <a:ext uri="{91240B29-F687-4F45-9708-019B960494DF}"/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Х</a:t>
            </a:r>
          </a:p>
        </p:txBody>
      </p:sp>
      <p:sp>
        <p:nvSpPr>
          <p:cNvPr id="7178" name="WordArt 26"/>
          <p:cNvSpPr>
            <a:spLocks noChangeArrowheads="1" noChangeShapeType="1" noTextEdit="1"/>
          </p:cNvSpPr>
          <p:nvPr/>
        </p:nvSpPr>
        <p:spPr bwMode="auto">
          <a:xfrm>
            <a:off x="609600" y="2895600"/>
            <a:ext cx="228600" cy="152400"/>
          </a:xfrm>
          <a:prstGeom prst="rect">
            <a:avLst/>
          </a:prstGeom>
          <a:extLst>
            <a:ext uri="{91240B29-F687-4F45-9708-019B960494DF}"/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kern="1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G</a:t>
            </a:r>
            <a:endParaRPr lang="ru-RU" sz="3600" b="1" kern="10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179" name="WordArt 27"/>
          <p:cNvSpPr>
            <a:spLocks noChangeArrowheads="1" noChangeShapeType="1" noTextEdit="1"/>
          </p:cNvSpPr>
          <p:nvPr/>
        </p:nvSpPr>
        <p:spPr bwMode="auto">
          <a:xfrm>
            <a:off x="533400" y="3962400"/>
            <a:ext cx="228600" cy="228600"/>
          </a:xfrm>
          <a:prstGeom prst="rect">
            <a:avLst/>
          </a:prstGeom>
          <a:extLst>
            <a:ext uri="{91240B29-F687-4F45-9708-019B960494DF}"/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kern="1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F</a:t>
            </a:r>
            <a:endParaRPr lang="ru-RU" sz="3600" b="1" kern="10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180" name="WordArt 28"/>
          <p:cNvSpPr>
            <a:spLocks noChangeArrowheads="1" noChangeShapeType="1" noTextEdit="1"/>
          </p:cNvSpPr>
          <p:nvPr/>
        </p:nvSpPr>
        <p:spPr bwMode="auto">
          <a:xfrm>
            <a:off x="838200" y="4191000"/>
            <a:ext cx="152400" cy="114300"/>
          </a:xfrm>
          <a:prstGeom prst="rect">
            <a:avLst/>
          </a:prstGeom>
          <a:extLst>
            <a:ext uri="{91240B29-F687-4F45-9708-019B960494DF}"/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1</a:t>
            </a:r>
          </a:p>
        </p:txBody>
      </p:sp>
      <p:pic>
        <p:nvPicPr>
          <p:cNvPr id="16396" name="Picture 29" descr="сканирование0003f"/>
          <p:cNvPicPr>
            <a:picLocks noChangeAspect="1" noChangeArrowheads="1"/>
          </p:cNvPicPr>
          <p:nvPr/>
        </p:nvPicPr>
        <p:blipFill>
          <a:blip r:embed="rId2">
            <a:lum bright="6000" contrast="36000"/>
          </a:blip>
          <a:srcRect l="39569" t="2917" r="42238" b="33176"/>
          <a:stretch>
            <a:fillRect/>
          </a:stretch>
        </p:blipFill>
        <p:spPr bwMode="auto">
          <a:xfrm>
            <a:off x="1524000" y="3657600"/>
            <a:ext cx="6524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30" descr="t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 l="53391" t="17175" r="28447" b="33235"/>
          <a:stretch>
            <a:fillRect/>
          </a:stretch>
        </p:blipFill>
        <p:spPr bwMode="auto">
          <a:xfrm>
            <a:off x="3200400" y="3733800"/>
            <a:ext cx="60960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3" name="Oval 39"/>
          <p:cNvSpPr>
            <a:spLocks noChangeArrowheads="1"/>
          </p:cNvSpPr>
          <p:nvPr/>
        </p:nvSpPr>
        <p:spPr bwMode="auto">
          <a:xfrm>
            <a:off x="3276600" y="2895600"/>
            <a:ext cx="457200" cy="3810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endParaRPr lang="ru-RU" b="1">
              <a:ln w="11430"/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184" name="Rectangle 43"/>
          <p:cNvSpPr>
            <a:spLocks noChangeArrowheads="1"/>
          </p:cNvSpPr>
          <p:nvPr/>
        </p:nvSpPr>
        <p:spPr bwMode="auto">
          <a:xfrm>
            <a:off x="916459" y="2360891"/>
            <a:ext cx="41597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         </a:t>
            </a:r>
            <a:r>
              <a:rPr lang="ru-RU" sz="1800" b="1" i="1" dirty="0" err="1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АаВа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              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r>
              <a:rPr lang="ru-RU" sz="1800" b="1" i="1" dirty="0" err="1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аавв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   </a:t>
            </a:r>
            <a:r>
              <a:rPr lang="ru-RU" sz="1800" b="1" i="1" dirty="0">
                <a:ln w="11430"/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  </a:t>
            </a:r>
            <a:r>
              <a:rPr lang="ru-RU" sz="1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      </a:t>
            </a:r>
            <a:endParaRPr lang="ru-RU" sz="1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185" name="Rectangle 44"/>
          <p:cNvSpPr>
            <a:spLocks noChangeArrowheads="1"/>
          </p:cNvSpPr>
          <p:nvPr/>
        </p:nvSpPr>
        <p:spPr bwMode="auto">
          <a:xfrm>
            <a:off x="1066800" y="2895600"/>
            <a:ext cx="307657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square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1200" b="1" i="1" dirty="0">
                <a:ln w="11430"/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   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АВ     </a:t>
            </a:r>
            <a:r>
              <a:rPr lang="ru-RU" sz="1800" b="1" i="1" dirty="0" err="1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ав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      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   </a:t>
            </a:r>
            <a:r>
              <a:rPr lang="ru-RU" sz="1800" b="1" i="1" dirty="0" err="1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ав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</a:t>
            </a:r>
            <a:endParaRPr lang="ru-RU" sz="18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186" name="Rectangle 46"/>
          <p:cNvSpPr>
            <a:spLocks noChangeArrowheads="1"/>
          </p:cNvSpPr>
          <p:nvPr/>
        </p:nvSpPr>
        <p:spPr bwMode="auto">
          <a:xfrm>
            <a:off x="1143000" y="4493310"/>
            <a:ext cx="27603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tabLst>
                <a:tab pos="1381125" algn="l"/>
              </a:tabLst>
              <a:defRPr/>
            </a:pPr>
            <a:r>
              <a:rPr lang="ru-RU" sz="12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     </a:t>
            </a:r>
            <a:r>
              <a:rPr lang="ru-RU" sz="1800" b="1" i="1" dirty="0" err="1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АаВв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              </a:t>
            </a:r>
            <a:r>
              <a:rPr lang="ru-RU" sz="1800" b="1" i="1" dirty="0" err="1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аавв</a:t>
            </a:r>
            <a:endParaRPr lang="ru-RU" sz="18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tabLst>
                <a:tab pos="1381125" algn="l"/>
              </a:tabLst>
              <a:defRPr/>
            </a:pPr>
            <a:r>
              <a:rPr lang="ru-RU" sz="12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       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1    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    :      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Times New Roman" pitchFamily="18" charset="0"/>
              </a:rPr>
              <a:t>  </a:t>
            </a:r>
            <a:r>
              <a:rPr lang="ru-RU" sz="1800" b="1" i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ru-RU" sz="18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187" name="Line 49"/>
          <p:cNvSpPr>
            <a:spLocks noChangeShapeType="1"/>
          </p:cNvSpPr>
          <p:nvPr/>
        </p:nvSpPr>
        <p:spPr bwMode="auto">
          <a:xfrm>
            <a:off x="1600200" y="32766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endParaRPr lang="ru-RU" b="1">
              <a:ln w="11430"/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188" name="Line 54"/>
          <p:cNvSpPr>
            <a:spLocks noChangeShapeType="1"/>
          </p:cNvSpPr>
          <p:nvPr/>
        </p:nvSpPr>
        <p:spPr bwMode="auto">
          <a:xfrm flipH="1">
            <a:off x="1981200" y="3276600"/>
            <a:ext cx="1524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endParaRPr lang="ru-RU" b="1">
              <a:ln w="11430"/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189" name="Line 55"/>
          <p:cNvSpPr>
            <a:spLocks noChangeShapeType="1"/>
          </p:cNvSpPr>
          <p:nvPr/>
        </p:nvSpPr>
        <p:spPr bwMode="auto">
          <a:xfrm>
            <a:off x="2209800" y="3276600"/>
            <a:ext cx="1219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endParaRPr lang="ru-RU" b="1">
              <a:ln w="11430"/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190" name="Line 57"/>
          <p:cNvSpPr>
            <a:spLocks noChangeShapeType="1"/>
          </p:cNvSpPr>
          <p:nvPr/>
        </p:nvSpPr>
        <p:spPr bwMode="auto">
          <a:xfrm>
            <a:off x="3505200" y="3276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endParaRPr lang="ru-RU" b="1">
              <a:ln w="11430"/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2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2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42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0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0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20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0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0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0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0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0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0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0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0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0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20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0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420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200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00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4200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200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00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4200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>
          <a:xfrm>
            <a:off x="2095500" y="533400"/>
            <a:ext cx="4953000" cy="762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3300"/>
                </a:solidFill>
              </a:rPr>
              <a:t>Закон  Т.  Моргана</a:t>
            </a:r>
            <a:r>
              <a:rPr lang="ru-RU" sz="4000" dirty="0" smtClean="0">
                <a:solidFill>
                  <a:schemeClr val="accent6">
                    <a:tint val="1000"/>
                  </a:schemeClr>
                </a:solidFill>
              </a:rPr>
              <a:t> 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0" y="1676400"/>
            <a:ext cx="4724400" cy="2133600"/>
          </a:xfrm>
        </p:spPr>
        <p:txBody>
          <a:bodyPr rtlCol="0">
            <a:no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«Гены, находящиеся в одной</a:t>
            </a:r>
            <a:r>
              <a:rPr lang="ru-RU" sz="2800" i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хромосоме, при мейозе попадают в одну гамету, т.е. </a:t>
            </a:r>
            <a:r>
              <a:rPr lang="ru-RU" sz="2800" i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наследуется сцеплено» 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4724400" y="1676400"/>
            <a:ext cx="4038600" cy="2209800"/>
          </a:xfrm>
          <a:prstGeom prst="rect">
            <a:avLst/>
          </a:prstGeom>
          <a:solidFill>
            <a:srgbClr val="FFFFFF"/>
          </a:solidFill>
          <a:ln w="57150" cmpd="thinThick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6806" name="Picture 6" descr="сканирование0007"/>
          <p:cNvPicPr>
            <a:picLocks noChangeAspect="1" noChangeArrowheads="1"/>
          </p:cNvPicPr>
          <p:nvPr/>
        </p:nvPicPr>
        <p:blipFill>
          <a:blip r:embed="rId2">
            <a:lum bright="-30000" contrast="90000"/>
            <a:grayscl/>
          </a:blip>
          <a:srcRect l="23932" t="17679" r="44614" b="69734"/>
          <a:stretch>
            <a:fillRect/>
          </a:stretch>
        </p:blipFill>
        <p:spPr bwMode="auto">
          <a:xfrm>
            <a:off x="4800600" y="1828800"/>
            <a:ext cx="2743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Picture 7" descr="сканирование0007"/>
          <p:cNvPicPr>
            <a:picLocks noChangeAspect="1" noChangeArrowheads="1"/>
          </p:cNvPicPr>
          <p:nvPr/>
        </p:nvPicPr>
        <p:blipFill>
          <a:blip r:embed="rId2">
            <a:lum bright="-46000" contrast="96000"/>
            <a:grayscl/>
          </a:blip>
          <a:srcRect l="67419" t="19566" r="18773" b="69734"/>
          <a:stretch>
            <a:fillRect/>
          </a:stretch>
        </p:blipFill>
        <p:spPr bwMode="auto">
          <a:xfrm>
            <a:off x="7315200" y="2438400"/>
            <a:ext cx="13652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533400" y="4267200"/>
            <a:ext cx="4191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400" i="1" u="sng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Сцепленные гены </a:t>
            </a:r>
            <a:r>
              <a:rPr lang="ru-RU" sz="24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 это гены, расположенные</a:t>
            </a:r>
            <a:r>
              <a:rPr lang="ru-RU" sz="24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одной хромосоме и наследующиеся  совместно.</a:t>
            </a:r>
          </a:p>
        </p:txBody>
      </p:sp>
      <p:sp>
        <p:nvSpPr>
          <p:cNvPr id="76809" name="Rectangle 9"/>
          <p:cNvSpPr>
            <a:spLocks noChangeArrowheads="1"/>
          </p:cNvSpPr>
          <p:nvPr/>
        </p:nvSpPr>
        <p:spPr bwMode="auto">
          <a:xfrm>
            <a:off x="5101281" y="4454346"/>
            <a:ext cx="3733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400" i="1" u="sng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Локус</a:t>
            </a:r>
            <a:r>
              <a:rPr lang="ru-RU" sz="24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это участок хромосомы, в котором </a:t>
            </a:r>
            <a:endParaRPr lang="ru-RU" sz="24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4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расположен данный ген.</a:t>
            </a:r>
            <a:r>
              <a:rPr lang="ru-RU" sz="24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76803" grpId="0" build="p"/>
      <p:bldP spid="76805" grpId="0" animBg="1"/>
      <p:bldP spid="76808" grpId="0"/>
      <p:bldP spid="768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65" name="Picture 41" descr="сканирование0003f"/>
          <p:cNvPicPr>
            <a:picLocks noChangeAspect="1" noChangeArrowheads="1"/>
          </p:cNvPicPr>
          <p:nvPr/>
        </p:nvPicPr>
        <p:blipFill>
          <a:blip r:embed="rId2">
            <a:lum bright="6000" contrast="36000"/>
          </a:blip>
          <a:srcRect l="39569" t="2917" r="42238" b="33176"/>
          <a:stretch>
            <a:fillRect/>
          </a:stretch>
        </p:blipFill>
        <p:spPr bwMode="auto">
          <a:xfrm>
            <a:off x="2057400" y="4419600"/>
            <a:ext cx="112871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72" name="Oval 48"/>
          <p:cNvSpPr>
            <a:spLocks noChangeArrowheads="1"/>
          </p:cNvSpPr>
          <p:nvPr/>
        </p:nvSpPr>
        <p:spPr bwMode="auto">
          <a:xfrm>
            <a:off x="4648200" y="4038600"/>
            <a:ext cx="1447800" cy="2209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44" name="Oval 20"/>
          <p:cNvSpPr>
            <a:spLocks noChangeArrowheads="1"/>
          </p:cNvSpPr>
          <p:nvPr/>
        </p:nvSpPr>
        <p:spPr bwMode="auto">
          <a:xfrm>
            <a:off x="3200400" y="4038600"/>
            <a:ext cx="1447800" cy="2209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68" name="Oval 44"/>
          <p:cNvSpPr>
            <a:spLocks noChangeArrowheads="1"/>
          </p:cNvSpPr>
          <p:nvPr/>
        </p:nvSpPr>
        <p:spPr bwMode="auto">
          <a:xfrm>
            <a:off x="3810000" y="3581400"/>
            <a:ext cx="457200" cy="4572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69" name="Oval 45"/>
          <p:cNvSpPr>
            <a:spLocks noChangeArrowheads="1"/>
          </p:cNvSpPr>
          <p:nvPr/>
        </p:nvSpPr>
        <p:spPr bwMode="auto">
          <a:xfrm>
            <a:off x="3200400" y="3581400"/>
            <a:ext cx="457200" cy="4572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70" name="Oval 46"/>
          <p:cNvSpPr>
            <a:spLocks noChangeArrowheads="1"/>
          </p:cNvSpPr>
          <p:nvPr/>
        </p:nvSpPr>
        <p:spPr bwMode="auto">
          <a:xfrm>
            <a:off x="2438400" y="3581400"/>
            <a:ext cx="457200" cy="457200"/>
          </a:xfrm>
          <a:prstGeom prst="ellipse">
            <a:avLst/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71" name="Oval 47"/>
          <p:cNvSpPr>
            <a:spLocks noChangeArrowheads="1"/>
          </p:cNvSpPr>
          <p:nvPr/>
        </p:nvSpPr>
        <p:spPr bwMode="auto">
          <a:xfrm>
            <a:off x="1752600" y="3581400"/>
            <a:ext cx="457200" cy="4572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81" name="Rectangle 5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hlink"/>
                </a:solidFill>
              </a:rPr>
              <a:t>Нарушение сцепленного наследования</a:t>
            </a:r>
          </a:p>
        </p:txBody>
      </p:sp>
      <p:pic>
        <p:nvPicPr>
          <p:cNvPr id="77829" name="Picture 5" descr="сканирование0003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6000" contrast="36000"/>
          </a:blip>
          <a:srcRect l="39569" t="2917" r="42238" b="33176"/>
          <a:stretch>
            <a:fillRect/>
          </a:stretch>
        </p:blipFill>
        <p:spPr>
          <a:xfrm>
            <a:off x="2057400" y="1752600"/>
            <a:ext cx="1128713" cy="1219200"/>
          </a:xfrm>
        </p:spPr>
      </p:pic>
      <p:pic>
        <p:nvPicPr>
          <p:cNvPr id="77830" name="Picture 6" descr="t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53362" t="17110" r="28456" b="33176"/>
          <a:stretch>
            <a:fillRect/>
          </a:stretch>
        </p:blipFill>
        <p:spPr bwMode="auto">
          <a:xfrm>
            <a:off x="6324600" y="1981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1" name="WordArt 7"/>
          <p:cNvSpPr>
            <a:spLocks noChangeArrowheads="1" noChangeShapeType="1" noTextEdit="1"/>
          </p:cNvSpPr>
          <p:nvPr/>
        </p:nvSpPr>
        <p:spPr bwMode="auto">
          <a:xfrm>
            <a:off x="762000" y="2209800"/>
            <a:ext cx="381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Р</a:t>
            </a:r>
          </a:p>
        </p:txBody>
      </p:sp>
      <p:sp>
        <p:nvSpPr>
          <p:cNvPr id="77832" name="WordArt 8"/>
          <p:cNvSpPr>
            <a:spLocks noChangeArrowheads="1" noChangeShapeType="1" noTextEdit="1"/>
          </p:cNvSpPr>
          <p:nvPr/>
        </p:nvSpPr>
        <p:spPr bwMode="auto">
          <a:xfrm>
            <a:off x="4419600" y="2286000"/>
            <a:ext cx="6096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Х</a:t>
            </a:r>
          </a:p>
        </p:txBody>
      </p:sp>
      <p:pic>
        <p:nvPicPr>
          <p:cNvPr id="77835" name="Picture 11" descr="сканирование0003v"/>
          <p:cNvPicPr>
            <a:picLocks noChangeAspect="1" noChangeArrowheads="1"/>
          </p:cNvPicPr>
          <p:nvPr/>
        </p:nvPicPr>
        <p:blipFill>
          <a:blip r:embed="rId4">
            <a:lum bright="-12000" contrast="36000"/>
          </a:blip>
          <a:srcRect/>
          <a:stretch>
            <a:fillRect/>
          </a:stretch>
        </p:blipFill>
        <p:spPr bwMode="auto">
          <a:xfrm>
            <a:off x="3505200" y="4495800"/>
            <a:ext cx="914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6" name="Picture 12" descr="d"/>
          <p:cNvPicPr>
            <a:picLocks noChangeAspect="1" noChangeArrowheads="1"/>
          </p:cNvPicPr>
          <p:nvPr/>
        </p:nvPicPr>
        <p:blipFill>
          <a:blip r:embed="rId5">
            <a:lum bright="-6000" contrast="30000"/>
          </a:blip>
          <a:srcRect/>
          <a:stretch>
            <a:fillRect/>
          </a:stretch>
        </p:blipFill>
        <p:spPr bwMode="auto">
          <a:xfrm>
            <a:off x="4876800" y="4572000"/>
            <a:ext cx="8858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43" name="WordArt 19"/>
          <p:cNvSpPr>
            <a:spLocks noChangeArrowheads="1" noChangeShapeType="1" noTextEdit="1"/>
          </p:cNvSpPr>
          <p:nvPr/>
        </p:nvSpPr>
        <p:spPr bwMode="auto">
          <a:xfrm>
            <a:off x="914400" y="5029200"/>
            <a:ext cx="304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F</a:t>
            </a:r>
            <a:endParaRPr lang="ru-RU" sz="3600" kern="10">
              <a:ln w="18415">
                <a:solidFill>
                  <a:sysClr val="windowText" lastClr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7842" name="WordArt 18"/>
          <p:cNvSpPr>
            <a:spLocks noChangeArrowheads="1" noChangeShapeType="1" noTextEdit="1"/>
          </p:cNvSpPr>
          <p:nvPr/>
        </p:nvSpPr>
        <p:spPr bwMode="auto">
          <a:xfrm>
            <a:off x="1219200" y="5410200"/>
            <a:ext cx="228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1</a:t>
            </a:r>
          </a:p>
        </p:txBody>
      </p:sp>
      <p:sp>
        <p:nvSpPr>
          <p:cNvPr id="77854" name="WordArt 30"/>
          <p:cNvSpPr>
            <a:spLocks noChangeArrowheads="1" noChangeShapeType="1" noTextEdit="1"/>
          </p:cNvSpPr>
          <p:nvPr/>
        </p:nvSpPr>
        <p:spPr bwMode="auto">
          <a:xfrm>
            <a:off x="838200" y="3657600"/>
            <a:ext cx="4572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G</a:t>
            </a:r>
            <a:endParaRPr lang="ru-RU" sz="3600" kern="10" dirty="0">
              <a:ln w="18415">
                <a:solidFill>
                  <a:sysClr val="windowText" lastClr="000000"/>
                </a:solidFill>
                <a:round/>
                <a:headEnd/>
                <a:tailEnd/>
              </a:ln>
              <a:solidFill>
                <a:sysClr val="windowText" lastClr="000000"/>
              </a:solidFill>
              <a:effectLst>
                <a:outerShdw algn="tl" rotWithShape="0">
                  <a:srgbClr val="000000">
                    <a:alpha val="7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7858" name="Oval 34"/>
          <p:cNvSpPr>
            <a:spLocks noChangeArrowheads="1"/>
          </p:cNvSpPr>
          <p:nvPr/>
        </p:nvSpPr>
        <p:spPr bwMode="auto">
          <a:xfrm>
            <a:off x="6477000" y="3581400"/>
            <a:ext cx="457200" cy="4572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59" name="Rectangle 35"/>
          <p:cNvSpPr>
            <a:spLocks noChangeArrowheads="1"/>
          </p:cNvSpPr>
          <p:nvPr/>
        </p:nvSpPr>
        <p:spPr bwMode="auto">
          <a:xfrm>
            <a:off x="2209800" y="2895600"/>
            <a:ext cx="5138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i="1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АаВа</a:t>
            </a: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                                      </a:t>
            </a: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</a:t>
            </a:r>
            <a:r>
              <a:rPr lang="ru-RU" i="1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аавв</a:t>
            </a:r>
            <a:r>
              <a:rPr lang="ru-RU" sz="12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</a:t>
            </a:r>
            <a:endParaRPr lang="ru-RU" sz="18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61" name="Rectangle 37"/>
          <p:cNvSpPr>
            <a:spLocks noChangeArrowheads="1"/>
          </p:cNvSpPr>
          <p:nvPr/>
        </p:nvSpPr>
        <p:spPr bwMode="auto">
          <a:xfrm>
            <a:off x="1676400" y="3581400"/>
            <a:ext cx="5749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12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АВ     </a:t>
            </a:r>
            <a:r>
              <a:rPr lang="ru-RU" i="1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Ав</a:t>
            </a: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</a:t>
            </a:r>
            <a:r>
              <a:rPr lang="ru-RU" i="1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аВ</a:t>
            </a: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</a:t>
            </a:r>
            <a:r>
              <a:rPr lang="ru-RU" i="1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ав</a:t>
            </a: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                           </a:t>
            </a:r>
            <a:r>
              <a:rPr lang="ru-RU" i="1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ав</a:t>
            </a: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</a:t>
            </a:r>
            <a:endParaRPr lang="ru-RU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453" name="Rectangle 38"/>
          <p:cNvSpPr>
            <a:spLocks noChangeArrowheads="1"/>
          </p:cNvSpPr>
          <p:nvPr/>
        </p:nvSpPr>
        <p:spPr bwMode="auto">
          <a:xfrm>
            <a:off x="0" y="3262313"/>
            <a:ext cx="4841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 i="1">
                <a:cs typeface="Times New Roman" pitchFamily="18" charset="0"/>
              </a:rPr>
              <a:t>       </a:t>
            </a:r>
            <a:endParaRPr lang="ru-RU" sz="1100"/>
          </a:p>
          <a:p>
            <a:pPr eaLnBrk="0" hangingPunct="0"/>
            <a:endParaRPr lang="ru-RU" sz="1800"/>
          </a:p>
        </p:txBody>
      </p:sp>
      <p:sp>
        <p:nvSpPr>
          <p:cNvPr id="77864" name="Rectangle 40"/>
          <p:cNvSpPr>
            <a:spLocks noChangeArrowheads="1"/>
          </p:cNvSpPr>
          <p:nvPr/>
        </p:nvSpPr>
        <p:spPr bwMode="auto">
          <a:xfrm>
            <a:off x="2209800" y="5562600"/>
            <a:ext cx="5181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spAutoFit/>
          </a:bodyPr>
          <a:lstStyle/>
          <a:p>
            <a:pPr>
              <a:tabLst>
                <a:tab pos="676275" algn="l"/>
              </a:tabLst>
              <a:defRPr/>
            </a:pPr>
            <a:r>
              <a:rPr lang="ru-RU" sz="12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i="1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АаВв</a:t>
            </a: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  </a:t>
            </a:r>
            <a:r>
              <a:rPr lang="ru-RU" i="1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Аавв</a:t>
            </a: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      </a:t>
            </a:r>
            <a:r>
              <a:rPr lang="ru-RU" i="1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ааВв</a:t>
            </a: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      </a:t>
            </a:r>
            <a:r>
              <a:rPr lang="ru-RU" i="1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аавв</a:t>
            </a:r>
            <a:endParaRPr lang="ru-RU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eaLnBrk="0" hangingPunct="0">
              <a:tabLst>
                <a:tab pos="676275" algn="l"/>
              </a:tabLst>
              <a:defRPr/>
            </a:pP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42%             8%               8%              42%</a:t>
            </a:r>
            <a:r>
              <a:rPr lang="ru-RU" sz="12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            </a:t>
            </a:r>
            <a:endParaRPr lang="ru-RU" sz="18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7866" name="Picture 42" descr="t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53362" t="17110" r="28456" b="33176"/>
          <a:stretch>
            <a:fillRect/>
          </a:stretch>
        </p:blipFill>
        <p:spPr bwMode="auto">
          <a:xfrm>
            <a:off x="6324600" y="4572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73" name="Line 49"/>
          <p:cNvSpPr>
            <a:spLocks noChangeShapeType="1"/>
          </p:cNvSpPr>
          <p:nvPr/>
        </p:nvSpPr>
        <p:spPr bwMode="auto">
          <a:xfrm>
            <a:off x="1981200" y="4038600"/>
            <a:ext cx="609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74" name="Line 50"/>
          <p:cNvSpPr>
            <a:spLocks noChangeShapeType="1"/>
          </p:cNvSpPr>
          <p:nvPr/>
        </p:nvSpPr>
        <p:spPr bwMode="auto">
          <a:xfrm flipH="1">
            <a:off x="2667000" y="4038600"/>
            <a:ext cx="3810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75" name="Line 51"/>
          <p:cNvSpPr>
            <a:spLocks noChangeShapeType="1"/>
          </p:cNvSpPr>
          <p:nvPr/>
        </p:nvSpPr>
        <p:spPr bwMode="auto">
          <a:xfrm>
            <a:off x="2667000" y="4038600"/>
            <a:ext cx="1219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76" name="Line 52"/>
          <p:cNvSpPr>
            <a:spLocks noChangeShapeType="1"/>
          </p:cNvSpPr>
          <p:nvPr/>
        </p:nvSpPr>
        <p:spPr bwMode="auto">
          <a:xfrm flipH="1">
            <a:off x="4114800" y="4038600"/>
            <a:ext cx="2438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77" name="Line 53"/>
          <p:cNvSpPr>
            <a:spLocks noChangeShapeType="1"/>
          </p:cNvSpPr>
          <p:nvPr/>
        </p:nvSpPr>
        <p:spPr bwMode="auto">
          <a:xfrm>
            <a:off x="3352800" y="4038600"/>
            <a:ext cx="1905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78" name="Line 54"/>
          <p:cNvSpPr>
            <a:spLocks noChangeShapeType="1"/>
          </p:cNvSpPr>
          <p:nvPr/>
        </p:nvSpPr>
        <p:spPr bwMode="auto">
          <a:xfrm flipH="1">
            <a:off x="5410200" y="4114800"/>
            <a:ext cx="1219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79" name="Line 55"/>
          <p:cNvSpPr>
            <a:spLocks noChangeShapeType="1"/>
          </p:cNvSpPr>
          <p:nvPr/>
        </p:nvSpPr>
        <p:spPr bwMode="auto">
          <a:xfrm>
            <a:off x="4191000" y="3962400"/>
            <a:ext cx="2438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7880" name="Line 56"/>
          <p:cNvSpPr>
            <a:spLocks noChangeShapeType="1"/>
          </p:cNvSpPr>
          <p:nvPr/>
        </p:nvSpPr>
        <p:spPr bwMode="auto">
          <a:xfrm>
            <a:off x="6705600" y="4114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249" name="Text Box 58"/>
          <p:cNvSpPr txBox="1">
            <a:spLocks noChangeArrowheads="1"/>
          </p:cNvSpPr>
          <p:nvPr/>
        </p:nvSpPr>
        <p:spPr bwMode="auto">
          <a:xfrm>
            <a:off x="3565525" y="5116513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8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7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7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7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7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7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7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7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7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7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7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7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7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7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7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7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7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7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7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7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7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7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78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78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778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7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7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72" grpId="0" animBg="1"/>
      <p:bldP spid="77844" grpId="0" animBg="1"/>
      <p:bldP spid="77868" grpId="0" animBg="1"/>
      <p:bldP spid="77869" grpId="0" animBg="1"/>
      <p:bldP spid="77870" grpId="0" animBg="1"/>
      <p:bldP spid="77871" grpId="0" animBg="1"/>
      <p:bldP spid="77881" grpId="0"/>
      <p:bldP spid="77831" grpId="0"/>
      <p:bldP spid="77832" grpId="0"/>
      <p:bldP spid="77843" grpId="0"/>
      <p:bldP spid="77842" grpId="0"/>
      <p:bldP spid="77854" grpId="0"/>
      <p:bldP spid="77858" grpId="0" animBg="1"/>
      <p:bldP spid="77859" grpId="0"/>
      <p:bldP spid="77873" grpId="0" animBg="1"/>
      <p:bldP spid="77874" grpId="0" animBg="1"/>
      <p:bldP spid="77875" grpId="0" animBg="1"/>
      <p:bldP spid="77876" grpId="0" animBg="1"/>
      <p:bldP spid="77877" grpId="0" animBg="1"/>
      <p:bldP spid="77878" grpId="0" animBg="1"/>
      <p:bldP spid="77879" grpId="0" animBg="1"/>
      <p:bldP spid="7788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4724400" y="1447800"/>
            <a:ext cx="4038600" cy="2362200"/>
          </a:xfrm>
        </p:spPr>
        <p:txBody>
          <a:bodyPr rtlCol="0">
            <a:normAutofit fontScale="85000" lnSpcReduction="10000"/>
          </a:bodyPr>
          <a:lstStyle/>
          <a:p>
            <a:pPr marL="274320" indent="-274320" fontAlgn="auto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ru-RU" sz="2000" i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</a:t>
            </a:r>
            <a:r>
              <a:rPr lang="ru-RU" i="1" u="sng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Кроссинговер</a:t>
            </a:r>
            <a:r>
              <a:rPr lang="ru-RU" i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–  обмен участками меж-</a:t>
            </a:r>
            <a:r>
              <a:rPr lang="ru-RU" i="1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ду</a:t>
            </a:r>
            <a:r>
              <a:rPr lang="ru-RU" i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гомологичными </a:t>
            </a:r>
            <a:r>
              <a:rPr lang="ru-RU" i="1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хро-мосомами</a:t>
            </a:r>
            <a:r>
              <a:rPr lang="ru-RU" i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момент их временного сближения, т.е. конъюгации</a:t>
            </a:r>
            <a:endParaRPr lang="ru-RU" dirty="0" smtClean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9876" name="Picture 4" descr="сканирование0002"/>
          <p:cNvPicPr>
            <a:picLocks noChangeAspect="1" noChangeArrowheads="1"/>
          </p:cNvPicPr>
          <p:nvPr/>
        </p:nvPicPr>
        <p:blipFill>
          <a:blip r:embed="rId2">
            <a:lum bright="-6000" contrast="30000"/>
          </a:blip>
          <a:srcRect/>
          <a:stretch>
            <a:fillRect/>
          </a:stretch>
        </p:blipFill>
        <p:spPr bwMode="auto">
          <a:xfrm>
            <a:off x="533400" y="838200"/>
            <a:ext cx="4191000" cy="3352800"/>
          </a:xfrm>
          <a:prstGeom prst="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9877" name="Line 5"/>
          <p:cNvSpPr>
            <a:spLocks noChangeShapeType="1"/>
          </p:cNvSpPr>
          <p:nvPr/>
        </p:nvSpPr>
        <p:spPr bwMode="auto">
          <a:xfrm>
            <a:off x="4495800" y="4953000"/>
            <a:ext cx="1066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879" name="Oval 7"/>
          <p:cNvSpPr>
            <a:spLocks noChangeArrowheads="1"/>
          </p:cNvSpPr>
          <p:nvPr/>
        </p:nvSpPr>
        <p:spPr bwMode="auto">
          <a:xfrm>
            <a:off x="7010400" y="4648200"/>
            <a:ext cx="685800" cy="685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880" name="Oval 8"/>
          <p:cNvSpPr>
            <a:spLocks noChangeArrowheads="1"/>
          </p:cNvSpPr>
          <p:nvPr/>
        </p:nvSpPr>
        <p:spPr bwMode="auto">
          <a:xfrm>
            <a:off x="3429000" y="4648200"/>
            <a:ext cx="685800" cy="685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881" name="Oval 9"/>
          <p:cNvSpPr>
            <a:spLocks noChangeArrowheads="1"/>
          </p:cNvSpPr>
          <p:nvPr/>
        </p:nvSpPr>
        <p:spPr bwMode="auto">
          <a:xfrm>
            <a:off x="2438400" y="4648200"/>
            <a:ext cx="685800" cy="685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878" name="Oval 6"/>
          <p:cNvSpPr>
            <a:spLocks noChangeArrowheads="1"/>
          </p:cNvSpPr>
          <p:nvPr/>
        </p:nvSpPr>
        <p:spPr bwMode="auto">
          <a:xfrm>
            <a:off x="5791200" y="4648200"/>
            <a:ext cx="685800" cy="6858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882" name="Rectangle 10"/>
          <p:cNvSpPr>
            <a:spLocks noChangeArrowheads="1"/>
          </p:cNvSpPr>
          <p:nvPr/>
        </p:nvSpPr>
        <p:spPr bwMode="auto">
          <a:xfrm>
            <a:off x="1066800" y="2346325"/>
            <a:ext cx="3505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 </a:t>
            </a:r>
            <a:r>
              <a:rPr lang="ru-RU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</a:t>
            </a:r>
            <a:r>
              <a:rPr lang="ru-RU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    </a:t>
            </a:r>
            <a:r>
              <a:rPr lang="ru-RU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 </a:t>
            </a:r>
            <a:r>
              <a:rPr lang="ru-RU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</a:t>
            </a:r>
            <a:r>
              <a:rPr lang="ru-RU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    </a:t>
            </a:r>
            <a:r>
              <a:rPr lang="ru-RU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 </a:t>
            </a:r>
            <a:r>
              <a:rPr lang="ru-RU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</a:t>
            </a:r>
            <a:r>
              <a:rPr lang="ru-RU" sz="14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        </a:t>
            </a:r>
            <a:endParaRPr lang="ru-RU" sz="18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465" name="Rectangle 11"/>
          <p:cNvSpPr>
            <a:spLocks noChangeArrowheads="1"/>
          </p:cNvSpPr>
          <p:nvPr/>
        </p:nvSpPr>
        <p:spPr bwMode="auto">
          <a:xfrm>
            <a:off x="0" y="3360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800"/>
          </a:p>
        </p:txBody>
      </p:sp>
      <p:sp>
        <p:nvSpPr>
          <p:cNvPr id="79884" name="Rectangle 12"/>
          <p:cNvSpPr>
            <a:spLocks noChangeArrowheads="1"/>
          </p:cNvSpPr>
          <p:nvPr/>
        </p:nvSpPr>
        <p:spPr bwMode="auto">
          <a:xfrm>
            <a:off x="609600" y="4724400"/>
            <a:ext cx="702945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anchor="ctr">
            <a:spAutoFit/>
          </a:bodyPr>
          <a:lstStyle/>
          <a:p>
            <a:pPr>
              <a:tabLst>
                <a:tab pos="1981200" algn="l"/>
              </a:tabLst>
              <a:defRPr/>
            </a:pPr>
            <a:r>
              <a:rPr lang="en-US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           </a:t>
            </a:r>
            <a:r>
              <a:rPr lang="ru-RU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АВ      </a:t>
            </a:r>
            <a:r>
              <a:rPr lang="ru-RU" sz="2800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ав</a:t>
            </a:r>
            <a:r>
              <a:rPr lang="ru-RU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             </a:t>
            </a:r>
            <a:r>
              <a:rPr lang="ru-RU" sz="2800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Ав</a:t>
            </a:r>
            <a:r>
              <a:rPr lang="ru-RU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</a:t>
            </a:r>
            <a:r>
              <a:rPr lang="en-US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800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аВ</a:t>
            </a:r>
            <a:endParaRPr lang="ru-RU" sz="28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eaLnBrk="0" hangingPunct="0">
              <a:tabLst>
                <a:tab pos="1981200" algn="l"/>
              </a:tabLst>
              <a:defRPr/>
            </a:pPr>
            <a:r>
              <a:rPr lang="ru-RU" sz="9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                                                                                                                  </a:t>
            </a: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Times New Roman" pitchFamily="18" charset="0"/>
              </a:rPr>
              <a:t>кроссинговер                     </a:t>
            </a:r>
            <a:endParaRPr lang="ru-RU" sz="16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eaLnBrk="0" hangingPunct="0">
              <a:tabLst>
                <a:tab pos="1981200" algn="l"/>
              </a:tabLst>
              <a:defRPr/>
            </a:pP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9885" name="Rectangle 13"/>
          <p:cNvSpPr>
            <a:spLocks noChangeArrowheads="1"/>
          </p:cNvSpPr>
          <p:nvPr/>
        </p:nvSpPr>
        <p:spPr bwMode="auto">
          <a:xfrm>
            <a:off x="1066800" y="3200400"/>
            <a:ext cx="30718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в   В             </a:t>
            </a:r>
            <a:r>
              <a:rPr lang="ru-RU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в</a:t>
            </a:r>
            <a:r>
              <a:rPr lang="ru-RU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 В             </a:t>
            </a:r>
            <a:r>
              <a:rPr lang="ru-RU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в</a:t>
            </a:r>
            <a:r>
              <a:rPr lang="ru-RU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 В</a:t>
            </a:r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457200" y="4648200"/>
            <a:ext cx="1905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32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Гаметы</a:t>
            </a:r>
            <a:r>
              <a:rPr lang="ru-RU" sz="32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9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9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9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9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9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9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animBg="1"/>
      <p:bldP spid="79879" grpId="0" animBg="1"/>
      <p:bldP spid="79880" grpId="0" animBg="1"/>
      <p:bldP spid="79881" grpId="0" animBg="1"/>
      <p:bldP spid="79878" grpId="0" animBg="1"/>
      <p:bldP spid="79882" grpId="0"/>
      <p:bldP spid="79885" grpId="0"/>
      <p:bldP spid="798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85800"/>
            <a:ext cx="8229600" cy="1371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3300"/>
                </a:solidFill>
              </a:rPr>
              <a:t>Классификация хромосом организма</a:t>
            </a:r>
            <a:r>
              <a:rPr lang="ru-RU" sz="4000" dirty="0" smtClean="0">
                <a:solidFill>
                  <a:schemeClr val="accent6">
                    <a:tint val="1000"/>
                  </a:schemeClr>
                </a:solidFill>
              </a:rPr>
              <a:t> </a:t>
            </a:r>
          </a:p>
        </p:txBody>
      </p:sp>
      <p:pic>
        <p:nvPicPr>
          <p:cNvPr id="80900" name="Picture 4" descr="jysyj"/>
          <p:cNvPicPr>
            <a:picLocks noChangeAspect="1" noChangeArrowheads="1"/>
          </p:cNvPicPr>
          <p:nvPr/>
        </p:nvPicPr>
        <p:blipFill>
          <a:blip r:embed="rId2">
            <a:lum bright="-6000" contrast="36000"/>
          </a:blip>
          <a:srcRect r="54500" b="61156"/>
          <a:stretch>
            <a:fillRect/>
          </a:stretch>
        </p:blipFill>
        <p:spPr bwMode="auto">
          <a:xfrm>
            <a:off x="762000" y="2057400"/>
            <a:ext cx="3200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5" descr="jysyj"/>
          <p:cNvPicPr>
            <a:picLocks noChangeAspect="1" noChangeArrowheads="1"/>
          </p:cNvPicPr>
          <p:nvPr/>
        </p:nvPicPr>
        <p:blipFill>
          <a:blip r:embed="rId2">
            <a:lum bright="-6000" contrast="30000"/>
          </a:blip>
          <a:srcRect t="49951" r="54500" b="11142"/>
          <a:stretch>
            <a:fillRect/>
          </a:stretch>
        </p:blipFill>
        <p:spPr bwMode="auto">
          <a:xfrm>
            <a:off x="762000" y="4343400"/>
            <a:ext cx="31654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5" name="Rectangle 9"/>
          <p:cNvSpPr>
            <a:spLocks noChangeArrowheads="1"/>
          </p:cNvSpPr>
          <p:nvPr/>
        </p:nvSpPr>
        <p:spPr bwMode="auto">
          <a:xfrm>
            <a:off x="5791200" y="2514600"/>
            <a:ext cx="1905000" cy="6858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rgbClr val="CFCFE7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 sz="800" b="1"/>
          </a:p>
          <a:p>
            <a:pPr algn="ctr">
              <a:defRPr/>
            </a:pPr>
            <a:r>
              <a:rPr lang="ru-RU" b="1"/>
              <a:t>Хромосомы</a:t>
            </a:r>
          </a:p>
        </p:txBody>
      </p:sp>
      <p:sp>
        <p:nvSpPr>
          <p:cNvPr id="80909" name="Rectangle 13"/>
          <p:cNvSpPr>
            <a:spLocks noChangeArrowheads="1"/>
          </p:cNvSpPr>
          <p:nvPr/>
        </p:nvSpPr>
        <p:spPr bwMode="auto">
          <a:xfrm>
            <a:off x="4572000" y="4038600"/>
            <a:ext cx="1905000" cy="6858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rgbClr val="CFCFE7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 sz="800" b="1"/>
          </a:p>
          <a:p>
            <a:pPr algn="ctr">
              <a:defRPr/>
            </a:pPr>
            <a:r>
              <a:rPr lang="ru-RU" b="1"/>
              <a:t>Аутосомы</a:t>
            </a:r>
          </a:p>
        </p:txBody>
      </p:sp>
      <p:sp>
        <p:nvSpPr>
          <p:cNvPr id="80910" name="Rectangle 14"/>
          <p:cNvSpPr>
            <a:spLocks noChangeArrowheads="1"/>
          </p:cNvSpPr>
          <p:nvPr/>
        </p:nvSpPr>
        <p:spPr bwMode="auto">
          <a:xfrm>
            <a:off x="7010400" y="3962400"/>
            <a:ext cx="1828800" cy="9906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rgbClr val="CFCFE7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 sz="800" b="1"/>
          </a:p>
          <a:p>
            <a:pPr algn="ctr">
              <a:defRPr/>
            </a:pPr>
            <a:r>
              <a:rPr lang="ru-RU" b="1"/>
              <a:t>Половые </a:t>
            </a:r>
          </a:p>
          <a:p>
            <a:pPr algn="ctr">
              <a:defRPr/>
            </a:pPr>
            <a:r>
              <a:rPr lang="ru-RU" b="1"/>
              <a:t>хромосомы</a:t>
            </a:r>
          </a:p>
        </p:txBody>
      </p:sp>
      <p:sp>
        <p:nvSpPr>
          <p:cNvPr id="80911" name="AutoShape 15"/>
          <p:cNvSpPr>
            <a:spLocks noChangeArrowheads="1"/>
          </p:cNvSpPr>
          <p:nvPr/>
        </p:nvSpPr>
        <p:spPr bwMode="auto">
          <a:xfrm rot="-2055394">
            <a:off x="7620000" y="3352800"/>
            <a:ext cx="296863" cy="436563"/>
          </a:xfrm>
          <a:prstGeom prst="downArrow">
            <a:avLst>
              <a:gd name="adj1" fmla="val 37537"/>
              <a:gd name="adj2" fmla="val 4153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0912" name="AutoShape 16"/>
          <p:cNvSpPr>
            <a:spLocks noChangeArrowheads="1"/>
          </p:cNvSpPr>
          <p:nvPr/>
        </p:nvSpPr>
        <p:spPr bwMode="auto">
          <a:xfrm rot="1941998">
            <a:off x="5715000" y="3352800"/>
            <a:ext cx="304800" cy="457200"/>
          </a:xfrm>
          <a:prstGeom prst="downArrow">
            <a:avLst>
              <a:gd name="adj1" fmla="val 37537"/>
              <a:gd name="adj2" fmla="val 42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0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5" grpId="0" animBg="1"/>
      <p:bldP spid="80909" grpId="0" animBg="1"/>
      <p:bldP spid="80910" grpId="0" animBg="1"/>
      <p:bldP spid="80911" grpId="0" animBg="1"/>
      <p:bldP spid="809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609600" y="1295400"/>
            <a:ext cx="8305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40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 какого пола – гомозиготного или гетерозиготного – </a:t>
            </a:r>
          </a:p>
          <a:p>
            <a:pPr eaLnBrk="1" hangingPunct="1">
              <a:defRPr/>
            </a:pPr>
            <a:r>
              <a:rPr lang="ru-RU" sz="40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зависит пол будущей особи?</a:t>
            </a:r>
          </a:p>
        </p:txBody>
      </p:sp>
      <p:sp>
        <p:nvSpPr>
          <p:cNvPr id="81927" name="WordArt 7"/>
          <p:cNvSpPr>
            <a:spLocks noChangeArrowheads="1" noChangeShapeType="1" noTextEdit="1"/>
          </p:cNvSpPr>
          <p:nvPr/>
        </p:nvSpPr>
        <p:spPr bwMode="auto">
          <a:xfrm>
            <a:off x="1524000" y="4495800"/>
            <a:ext cx="914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Х</a:t>
            </a:r>
          </a:p>
        </p:txBody>
      </p:sp>
      <p:sp>
        <p:nvSpPr>
          <p:cNvPr id="81929" name="WordArt 9"/>
          <p:cNvSpPr>
            <a:spLocks noChangeArrowheads="1" noChangeShapeType="1" noTextEdit="1"/>
          </p:cNvSpPr>
          <p:nvPr/>
        </p:nvSpPr>
        <p:spPr bwMode="auto">
          <a:xfrm>
            <a:off x="2667000" y="4495800"/>
            <a:ext cx="914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Х</a:t>
            </a:r>
          </a:p>
        </p:txBody>
      </p:sp>
      <p:sp>
        <p:nvSpPr>
          <p:cNvPr id="81930" name="WordArt 10"/>
          <p:cNvSpPr>
            <a:spLocks noChangeArrowheads="1" noChangeShapeType="1" noTextEdit="1"/>
          </p:cNvSpPr>
          <p:nvPr/>
        </p:nvSpPr>
        <p:spPr bwMode="auto">
          <a:xfrm>
            <a:off x="5572132" y="4500570"/>
            <a:ext cx="990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Х</a:t>
            </a:r>
          </a:p>
        </p:txBody>
      </p:sp>
      <p:sp>
        <p:nvSpPr>
          <p:cNvPr id="81931" name="WordArt 11"/>
          <p:cNvSpPr>
            <a:spLocks noChangeArrowheads="1" noChangeShapeType="1" noTextEdit="1"/>
          </p:cNvSpPr>
          <p:nvPr/>
        </p:nvSpPr>
        <p:spPr bwMode="auto">
          <a:xfrm>
            <a:off x="6629400" y="4495800"/>
            <a:ext cx="914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У</a:t>
            </a:r>
          </a:p>
        </p:txBody>
      </p:sp>
      <p:sp>
        <p:nvSpPr>
          <p:cNvPr id="81935" name="Text Box 15"/>
          <p:cNvSpPr txBox="1">
            <a:spLocks noChangeArrowheads="1"/>
          </p:cNvSpPr>
          <p:nvPr/>
        </p:nvSpPr>
        <p:spPr bwMode="auto">
          <a:xfrm>
            <a:off x="3886200" y="4724400"/>
            <a:ext cx="1143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800" i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или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7" grpId="0"/>
      <p:bldP spid="81929" grpId="0"/>
      <p:bldP spid="81930" grpId="0"/>
      <p:bldP spid="819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3300"/>
                </a:solidFill>
              </a:rPr>
              <a:t>Схема расщепления по признаку пола у дрозофилы</a:t>
            </a:r>
          </a:p>
        </p:txBody>
      </p:sp>
      <p:pic>
        <p:nvPicPr>
          <p:cNvPr id="82948" name="Picture 4" descr="сканировани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8000" contrast="42000"/>
          </a:blip>
          <a:stretch>
            <a:fillRect/>
          </a:stretch>
        </p:blipFill>
        <p:spPr>
          <a:xfrm>
            <a:off x="1219200" y="2110581"/>
            <a:ext cx="6705600" cy="3505200"/>
          </a:xfrm>
        </p:spPr>
      </p:pic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3271067" y="1664928"/>
            <a:ext cx="26018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dirty="0" err="1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Гомогаметный</a:t>
            </a:r>
            <a:r>
              <a:rPr lang="ru-RU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пол   </a:t>
            </a:r>
          </a:p>
        </p:txBody>
      </p:sp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3234294" y="6018183"/>
            <a:ext cx="26754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Гетерогаметный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пол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</TotalTime>
  <Words>370</Words>
  <Application>Microsoft Office PowerPoint</Application>
  <PresentationFormat>Экран (4:3)</PresentationFormat>
  <Paragraphs>90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Томас Хант Морган</vt:lpstr>
      <vt:lpstr>Эксперимент  Т.  Моргана </vt:lpstr>
      <vt:lpstr>Закон  Т.  Моргана </vt:lpstr>
      <vt:lpstr>Нарушение сцепленного наследования</vt:lpstr>
      <vt:lpstr>Слайд 6</vt:lpstr>
      <vt:lpstr>Классификация хромосом организма </vt:lpstr>
      <vt:lpstr>Слайд 8</vt:lpstr>
      <vt:lpstr>Схема расщепления по признаку пола у дрозофилы</vt:lpstr>
      <vt:lpstr>Хромосомное определение пола </vt:lpstr>
      <vt:lpstr>Слайд 11</vt:lpstr>
      <vt:lpstr>Слайд 12</vt:lpstr>
      <vt:lpstr>Гемофилия</vt:lpstr>
      <vt:lpstr>Дальтонизм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Ярослав</dc:creator>
  <cp:lastModifiedBy>Александр</cp:lastModifiedBy>
  <cp:revision>21</cp:revision>
  <cp:lastPrinted>1601-01-01T00:00:00Z</cp:lastPrinted>
  <dcterms:created xsi:type="dcterms:W3CDTF">1601-01-01T00:00:00Z</dcterms:created>
  <dcterms:modified xsi:type="dcterms:W3CDTF">2012-01-30T18:44:11Z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